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slide+xml" PartName="/ppt/slides/slide4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Lst>
  <p:sldSz cx="18288000" cy="10287000"/>
  <p:notesSz cx="6858000" cy="9144000"/>
  <p:embeddedFontLst>
    <p:embeddedFont>
      <p:font typeface="Codec Pro Bold" charset="1" panose="00000600000000000000"/>
      <p:regular r:id="rId47"/>
    </p:embeddedFont>
    <p:embeddedFont>
      <p:font typeface="Poppins" charset="1" panose="00000500000000000000"/>
      <p:regular r:id="rId48"/>
    </p:embeddedFont>
    <p:embeddedFont>
      <p:font typeface="Academy" charset="1" panose="00000000000000000000"/>
      <p:regular r:id="rId4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slides/slide34.xml" Type="http://schemas.openxmlformats.org/officeDocument/2006/relationships/slide"/><Relationship Id="rId4" Target="theme/theme1.xml" Type="http://schemas.openxmlformats.org/officeDocument/2006/relationships/theme"/><Relationship Id="rId40" Target="slides/slide35.xml" Type="http://schemas.openxmlformats.org/officeDocument/2006/relationships/slide"/><Relationship Id="rId41" Target="slides/slide36.xml" Type="http://schemas.openxmlformats.org/officeDocument/2006/relationships/slide"/><Relationship Id="rId42" Target="slides/slide37.xml" Type="http://schemas.openxmlformats.org/officeDocument/2006/relationships/slide"/><Relationship Id="rId43" Target="slides/slide38.xml" Type="http://schemas.openxmlformats.org/officeDocument/2006/relationships/slide"/><Relationship Id="rId44" Target="slides/slide39.xml" Type="http://schemas.openxmlformats.org/officeDocument/2006/relationships/slide"/><Relationship Id="rId45" Target="slides/slide40.xml" Type="http://schemas.openxmlformats.org/officeDocument/2006/relationships/slide"/><Relationship Id="rId46" Target="slides/slide41.xml" Type="http://schemas.openxmlformats.org/officeDocument/2006/relationships/slide"/><Relationship Id="rId47" Target="fonts/font47.fntdata" Type="http://schemas.openxmlformats.org/officeDocument/2006/relationships/font"/><Relationship Id="rId48" Target="fonts/font48.fntdata" Type="http://schemas.openxmlformats.org/officeDocument/2006/relationships/font"/><Relationship Id="rId49" Target="fonts/font49.fntdata" Type="http://schemas.openxmlformats.org/officeDocument/2006/relationships/font"/><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jpeg" Type="http://schemas.openxmlformats.org/officeDocument/2006/relationships/image"/><Relationship Id="rId3" Target="../media/image26.png" Type="http://schemas.openxmlformats.org/officeDocument/2006/relationships/image"/><Relationship Id="rId4" Target="../media/image27.svg" Type="http://schemas.openxmlformats.org/officeDocument/2006/relationships/image"/><Relationship Id="rId5" Target="../media/image2.png" Type="http://schemas.openxmlformats.org/officeDocument/2006/relationships/image"/><Relationship Id="rId6" Target="../media/image3.svg" Type="http://schemas.openxmlformats.org/officeDocument/2006/relationships/image"/><Relationship Id="rId7" Target="../media/image29.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0.jpeg" Type="http://schemas.openxmlformats.org/officeDocument/2006/relationships/image"/><Relationship Id="rId3" Target="../media/image31.png" Type="http://schemas.openxmlformats.org/officeDocument/2006/relationships/image"/><Relationship Id="rId4" Target="../media/image32.svg" Type="http://schemas.openxmlformats.org/officeDocument/2006/relationships/image"/><Relationship Id="rId5" Target="../media/image2.png" Type="http://schemas.openxmlformats.org/officeDocument/2006/relationships/image"/><Relationship Id="rId6" Target="../media/image3.svg" Type="http://schemas.openxmlformats.org/officeDocument/2006/relationships/image"/><Relationship Id="rId7" Target="../media/image33.png" Type="http://schemas.openxmlformats.org/officeDocument/2006/relationships/image"/><Relationship Id="rId8" Target="../media/image34.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0.jpeg" Type="http://schemas.openxmlformats.org/officeDocument/2006/relationships/image"/><Relationship Id="rId3" Target="../media/image31.png" Type="http://schemas.openxmlformats.org/officeDocument/2006/relationships/image"/><Relationship Id="rId4" Target="../media/image32.svg" Type="http://schemas.openxmlformats.org/officeDocument/2006/relationships/image"/><Relationship Id="rId5" Target="../media/image2.png" Type="http://schemas.openxmlformats.org/officeDocument/2006/relationships/image"/><Relationship Id="rId6" Target="../media/image3.svg" Type="http://schemas.openxmlformats.org/officeDocument/2006/relationships/image"/><Relationship Id="rId7" Target="../media/image35.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0.jpeg" Type="http://schemas.openxmlformats.org/officeDocument/2006/relationships/image"/><Relationship Id="rId3" Target="../media/image31.png" Type="http://schemas.openxmlformats.org/officeDocument/2006/relationships/image"/><Relationship Id="rId4" Target="../media/image32.svg" Type="http://schemas.openxmlformats.org/officeDocument/2006/relationships/image"/><Relationship Id="rId5" Target="../media/image2.png" Type="http://schemas.openxmlformats.org/officeDocument/2006/relationships/image"/><Relationship Id="rId6" Target="../media/image3.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0.jpeg" Type="http://schemas.openxmlformats.org/officeDocument/2006/relationships/image"/><Relationship Id="rId3" Target="../media/image31.png" Type="http://schemas.openxmlformats.org/officeDocument/2006/relationships/image"/><Relationship Id="rId4" Target="../media/image32.svg" Type="http://schemas.openxmlformats.org/officeDocument/2006/relationships/image"/><Relationship Id="rId5" Target="../media/image2.png" Type="http://schemas.openxmlformats.org/officeDocument/2006/relationships/image"/><Relationship Id="rId6" Target="../media/image3.svg" Type="http://schemas.openxmlformats.org/officeDocument/2006/relationships/image"/><Relationship Id="rId7" Target="../media/image36.jpe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37.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38.png" Type="http://schemas.openxmlformats.org/officeDocument/2006/relationships/image"/><Relationship Id="rId6" Target="../media/image39.png" Type="http://schemas.openxmlformats.org/officeDocument/2006/relationships/image"/><Relationship Id="rId7" Target="../media/image40.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0.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1.png" Type="http://schemas.openxmlformats.org/officeDocument/2006/relationships/image"/><Relationship Id="rId6" Target="../media/image42.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0.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1.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0.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1.png" Type="http://schemas.openxmlformats.org/officeDocument/2006/relationships/image"/><Relationship Id="rId6" Target="../media/image43.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0.svg" Type="http://schemas.openxmlformats.org/officeDocument/2006/relationships/image"/><Relationship Id="rId2" Target="../media/image4.jpe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 Id="rId5" Target="../media/image2.png" Type="http://schemas.openxmlformats.org/officeDocument/2006/relationships/image"/><Relationship Id="rId6" Target="../media/image3.svg" Type="http://schemas.openxmlformats.org/officeDocument/2006/relationships/image"/><Relationship Id="rId7" Target="../media/image7.png" Type="http://schemas.openxmlformats.org/officeDocument/2006/relationships/image"/><Relationship Id="rId8" Target="../media/image8.svg" Type="http://schemas.openxmlformats.org/officeDocument/2006/relationships/image"/><Relationship Id="rId9" Target="../media/image9.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0.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1.png" Type="http://schemas.openxmlformats.org/officeDocument/2006/relationships/image"/><Relationship Id="rId6" Target="../media/image44.png" Type="http://schemas.openxmlformats.org/officeDocument/2006/relationships/image"/><Relationship Id="rId7" Target="../media/image45.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0.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1.png" Type="http://schemas.openxmlformats.org/officeDocument/2006/relationships/image"/><Relationship Id="rId6" Target="../media/image46.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7.png" Type="http://schemas.openxmlformats.org/officeDocument/2006/relationships/image"/><Relationship Id="rId6" Target="../media/image40.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8.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9.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50.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51.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52.pn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53.pn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jpeg" Type="http://schemas.openxmlformats.org/officeDocument/2006/relationships/image"/><Relationship Id="rId3" Target="../media/image54.pn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 Id="rId6" Target="../media/image13.pn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0.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1.png" Type="http://schemas.openxmlformats.org/officeDocument/2006/relationships/image"/><Relationship Id="rId6" Target="../media/image55.pn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0.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1.pn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0.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1.png" Type="http://schemas.openxmlformats.org/officeDocument/2006/relationships/image"/><Relationship Id="rId6" Target="../media/image56.pn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0.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1.png" Type="http://schemas.openxmlformats.org/officeDocument/2006/relationships/image"/><Relationship Id="rId6" Target="../media/image57.pn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0.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1.png" Type="http://schemas.openxmlformats.org/officeDocument/2006/relationships/image"/><Relationship Id="rId6" Target="../media/image58.jpeg" Type="http://schemas.openxmlformats.org/officeDocument/2006/relationships/image"/></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0.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1.png" Type="http://schemas.openxmlformats.org/officeDocument/2006/relationships/image"/><Relationship Id="rId6" Target="../media/image59.png" Type="http://schemas.openxmlformats.org/officeDocument/2006/relationships/image"/></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0.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1.png" Type="http://schemas.openxmlformats.org/officeDocument/2006/relationships/image"/><Relationship Id="rId6" Target="../media/image60.png" Type="http://schemas.openxmlformats.org/officeDocument/2006/relationships/image"/></Relationships>
</file>

<file path=ppt/slides/_rels/slide3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0.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1.png" Type="http://schemas.openxmlformats.org/officeDocument/2006/relationships/image"/><Relationship Id="rId6" Target="../media/image61.jpeg" Type="http://schemas.openxmlformats.org/officeDocument/2006/relationships/image"/></Relationships>
</file>

<file path=ppt/slides/_rels/slide3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0.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1.png" Type="http://schemas.openxmlformats.org/officeDocument/2006/relationships/image"/><Relationship Id="rId6" Target="../media/image62.jpeg" Type="http://schemas.openxmlformats.org/officeDocument/2006/relationships/image"/></Relationships>
</file>

<file path=ppt/slides/_rels/slide3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0.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1.png" Type="http://schemas.openxmlformats.org/officeDocument/2006/relationships/image"/><Relationship Id="rId6" Target="../media/image63.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15.png" Type="http://schemas.openxmlformats.org/officeDocument/2006/relationships/image"/></Relationships>
</file>

<file path=ppt/slides/_rels/slide4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0.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1.png" Type="http://schemas.openxmlformats.org/officeDocument/2006/relationships/image"/><Relationship Id="rId6" Target="../media/image64.png" Type="http://schemas.openxmlformats.org/officeDocument/2006/relationships/image"/></Relationships>
</file>

<file path=ppt/slides/_rels/slide4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 Id="rId5" Target="../media/image2.png" Type="http://schemas.openxmlformats.org/officeDocument/2006/relationships/image"/><Relationship Id="rId6" Target="../media/image3.svg" Type="http://schemas.openxmlformats.org/officeDocument/2006/relationships/image"/><Relationship Id="rId7" Target="../media/image7.png" Type="http://schemas.openxmlformats.org/officeDocument/2006/relationships/image"/><Relationship Id="rId8" Target="../media/image8.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17.png" Type="http://schemas.openxmlformats.org/officeDocument/2006/relationships/image"/><Relationship Id="rId6" Target="../media/image18.png" Type="http://schemas.openxmlformats.org/officeDocument/2006/relationships/image"/><Relationship Id="rId7" Target="../media/image19.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20.png" Type="http://schemas.openxmlformats.org/officeDocument/2006/relationships/image"/><Relationship Id="rId6" Target="../media/image21.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22.png" Type="http://schemas.openxmlformats.org/officeDocument/2006/relationships/image"/><Relationship Id="rId6" Target="../media/image23.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jpeg" Type="http://schemas.openxmlformats.org/officeDocument/2006/relationships/image"/><Relationship Id="rId3" Target="../media/image25.png" Type="http://schemas.openxmlformats.org/officeDocument/2006/relationships/image"/><Relationship Id="rId4" Target="../media/image26.png" Type="http://schemas.openxmlformats.org/officeDocument/2006/relationships/image"/><Relationship Id="rId5" Target="../media/image27.svg" Type="http://schemas.openxmlformats.org/officeDocument/2006/relationships/image"/><Relationship Id="rId6" Target="../media/image2.png" Type="http://schemas.openxmlformats.org/officeDocument/2006/relationships/image"/><Relationship Id="rId7" Target="../media/image3.svg" Type="http://schemas.openxmlformats.org/officeDocument/2006/relationships/image"/><Relationship Id="rId8" Target="../media/image28.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7183D"/>
        </a:solidFill>
      </p:bgPr>
    </p:bg>
    <p:spTree>
      <p:nvGrpSpPr>
        <p:cNvPr id="1" name=""/>
        <p:cNvGrpSpPr/>
        <p:nvPr/>
      </p:nvGrpSpPr>
      <p:grpSpPr>
        <a:xfrm>
          <a:off x="0" y="0"/>
          <a:ext cx="0" cy="0"/>
          <a:chOff x="0" y="0"/>
          <a:chExt cx="0" cy="0"/>
        </a:xfrm>
      </p:grpSpPr>
      <p:sp>
        <p:nvSpPr>
          <p:cNvPr name="Freeform 2" id="2"/>
          <p:cNvSpPr/>
          <p:nvPr/>
        </p:nvSpPr>
        <p:spPr>
          <a:xfrm flipH="true" flipV="true" rot="0">
            <a:off x="-4345752" y="-825227"/>
            <a:ext cx="11112227" cy="11112227"/>
          </a:xfrm>
          <a:custGeom>
            <a:avLst/>
            <a:gdLst/>
            <a:ahLst/>
            <a:cxnLst/>
            <a:rect r="r" b="b" t="t" l="l"/>
            <a:pathLst>
              <a:path h="11112227" w="11112227">
                <a:moveTo>
                  <a:pt x="11112226" y="11112227"/>
                </a:moveTo>
                <a:lnTo>
                  <a:pt x="0" y="11112227"/>
                </a:lnTo>
                <a:lnTo>
                  <a:pt x="0" y="0"/>
                </a:lnTo>
                <a:lnTo>
                  <a:pt x="11112226" y="0"/>
                </a:lnTo>
                <a:lnTo>
                  <a:pt x="11112226" y="11112227"/>
                </a:lnTo>
                <a:close/>
              </a:path>
            </a:pathLst>
          </a:custGeom>
          <a:blipFill>
            <a:blip r:embed="rId2">
              <a:alphaModFix amt="23000"/>
            </a:blip>
            <a:stretch>
              <a:fillRect l="0" t="0" r="0" b="0"/>
            </a:stretch>
          </a:blipFill>
        </p:spPr>
      </p:sp>
      <p:sp>
        <p:nvSpPr>
          <p:cNvPr name="Freeform 3" id="3"/>
          <p:cNvSpPr/>
          <p:nvPr/>
        </p:nvSpPr>
        <p:spPr>
          <a:xfrm flipH="false" flipV="false" rot="0">
            <a:off x="3274962" y="2100228"/>
            <a:ext cx="561705" cy="631774"/>
          </a:xfrm>
          <a:custGeom>
            <a:avLst/>
            <a:gdLst/>
            <a:ahLst/>
            <a:cxnLst/>
            <a:rect r="r" b="b" t="t" l="l"/>
            <a:pathLst>
              <a:path h="631774" w="561705">
                <a:moveTo>
                  <a:pt x="0" y="0"/>
                </a:moveTo>
                <a:lnTo>
                  <a:pt x="561705" y="0"/>
                </a:lnTo>
                <a:lnTo>
                  <a:pt x="561705" y="631774"/>
                </a:lnTo>
                <a:lnTo>
                  <a:pt x="0" y="63177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2867387" y="3627352"/>
            <a:ext cx="12553226" cy="4172133"/>
          </a:xfrm>
          <a:prstGeom prst="rect">
            <a:avLst/>
          </a:prstGeom>
        </p:spPr>
        <p:txBody>
          <a:bodyPr anchor="t" rtlCol="false" tIns="0" lIns="0" bIns="0" rIns="0">
            <a:spAutoFit/>
          </a:bodyPr>
          <a:lstStyle/>
          <a:p>
            <a:pPr algn="l">
              <a:lnSpc>
                <a:spcPts val="10341"/>
              </a:lnSpc>
            </a:pPr>
            <a:r>
              <a:rPr lang="en-US" sz="11120" b="true">
                <a:solidFill>
                  <a:srgbClr val="FFFFFF"/>
                </a:solidFill>
                <a:latin typeface="Codec Pro Bold"/>
                <a:ea typeface="Codec Pro Bold"/>
                <a:cs typeface="Codec Pro Bold"/>
                <a:sym typeface="Codec Pro Bold"/>
              </a:rPr>
              <a:t>Customer Sentiment and Trend Analysis</a:t>
            </a:r>
          </a:p>
        </p:txBody>
      </p:sp>
      <p:sp>
        <p:nvSpPr>
          <p:cNvPr name="TextBox 5" id="5"/>
          <p:cNvSpPr txBox="true"/>
          <p:nvPr/>
        </p:nvSpPr>
        <p:spPr>
          <a:xfrm rot="0">
            <a:off x="2876303" y="8515016"/>
            <a:ext cx="9209333" cy="743284"/>
          </a:xfrm>
          <a:prstGeom prst="rect">
            <a:avLst/>
          </a:prstGeom>
        </p:spPr>
        <p:txBody>
          <a:bodyPr anchor="t" rtlCol="false" tIns="0" lIns="0" bIns="0" rIns="0">
            <a:spAutoFit/>
          </a:bodyPr>
          <a:lstStyle/>
          <a:p>
            <a:pPr algn="l">
              <a:lnSpc>
                <a:spcPts val="2966"/>
              </a:lnSpc>
              <a:spcBef>
                <a:spcPct val="0"/>
              </a:spcBef>
            </a:pPr>
            <a:r>
              <a:rPr lang="en-US" sz="2118">
                <a:solidFill>
                  <a:srgbClr val="FFFFFF"/>
                </a:solidFill>
                <a:latin typeface="Poppins"/>
                <a:ea typeface="Poppins"/>
                <a:cs typeface="Poppins"/>
                <a:sym typeface="Poppins"/>
              </a:rPr>
              <a:t>This presentation will introduce our Sentiment Analysis project, highlighting its objectives, methodologies, and potential impact.</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3317" t="0" r="-3317" b="0"/>
            </a:stretch>
          </a:blipFill>
        </p:spPr>
      </p:sp>
      <p:sp>
        <p:nvSpPr>
          <p:cNvPr name="Freeform 3" id="3"/>
          <p:cNvSpPr/>
          <p:nvPr/>
        </p:nvSpPr>
        <p:spPr>
          <a:xfrm flipH="false" flipV="false" rot="0">
            <a:off x="10532896" y="675587"/>
            <a:ext cx="10323592" cy="10323592"/>
          </a:xfrm>
          <a:custGeom>
            <a:avLst/>
            <a:gdLst/>
            <a:ahLst/>
            <a:cxnLst/>
            <a:rect r="r" b="b" t="t" l="l"/>
            <a:pathLst>
              <a:path h="10323592" w="10323592">
                <a:moveTo>
                  <a:pt x="0" y="0"/>
                </a:moveTo>
                <a:lnTo>
                  <a:pt x="10323592" y="0"/>
                </a:lnTo>
                <a:lnTo>
                  <a:pt x="10323592" y="10323591"/>
                </a:lnTo>
                <a:lnTo>
                  <a:pt x="0" y="10323591"/>
                </a:lnTo>
                <a:lnTo>
                  <a:pt x="0" y="0"/>
                </a:lnTo>
                <a:close/>
              </a:path>
            </a:pathLst>
          </a:custGeom>
          <a:blipFill>
            <a:blip r:embed="rId3">
              <a:alphaModFix amt="48000"/>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678302" y="-1121099"/>
            <a:ext cx="5216487" cy="5216487"/>
          </a:xfrm>
          <a:custGeom>
            <a:avLst/>
            <a:gdLst/>
            <a:ahLst/>
            <a:cxnLst/>
            <a:rect r="r" b="b" t="t" l="l"/>
            <a:pathLst>
              <a:path h="5216487" w="5216487">
                <a:moveTo>
                  <a:pt x="0" y="0"/>
                </a:moveTo>
                <a:lnTo>
                  <a:pt x="5216487" y="0"/>
                </a:lnTo>
                <a:lnTo>
                  <a:pt x="5216487" y="5216487"/>
                </a:lnTo>
                <a:lnTo>
                  <a:pt x="0" y="5216487"/>
                </a:lnTo>
                <a:lnTo>
                  <a:pt x="0" y="0"/>
                </a:lnTo>
                <a:close/>
              </a:path>
            </a:pathLst>
          </a:custGeom>
          <a:blipFill>
            <a:blip r:embed="rId3">
              <a:alphaModFix amt="21999"/>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556491" y="1171258"/>
            <a:ext cx="561705" cy="631774"/>
          </a:xfrm>
          <a:custGeom>
            <a:avLst/>
            <a:gdLst/>
            <a:ahLst/>
            <a:cxnLst/>
            <a:rect r="r" b="b" t="t" l="l"/>
            <a:pathLst>
              <a:path h="631774" w="561705">
                <a:moveTo>
                  <a:pt x="0" y="0"/>
                </a:moveTo>
                <a:lnTo>
                  <a:pt x="561705" y="0"/>
                </a:lnTo>
                <a:lnTo>
                  <a:pt x="561705" y="631774"/>
                </a:lnTo>
                <a:lnTo>
                  <a:pt x="0" y="63177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6" id="6"/>
          <p:cNvGrpSpPr/>
          <p:nvPr/>
        </p:nvGrpSpPr>
        <p:grpSpPr>
          <a:xfrm rot="0">
            <a:off x="13060680" y="3214198"/>
            <a:ext cx="5246370" cy="5246370"/>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7"/>
              <a:stretch>
                <a:fillRect l="-16666" t="0" r="-16666" b="0"/>
              </a:stretch>
            </a:blipFill>
          </p:spPr>
        </p:sp>
      </p:grpSp>
      <p:sp>
        <p:nvSpPr>
          <p:cNvPr name="TextBox 8" id="8"/>
          <p:cNvSpPr txBox="true"/>
          <p:nvPr/>
        </p:nvSpPr>
        <p:spPr>
          <a:xfrm rot="0">
            <a:off x="16421303" y="800264"/>
            <a:ext cx="986517" cy="686880"/>
          </a:xfrm>
          <a:prstGeom prst="rect">
            <a:avLst/>
          </a:prstGeom>
        </p:spPr>
        <p:txBody>
          <a:bodyPr anchor="t" rtlCol="false" tIns="0" lIns="0" bIns="0" rIns="0">
            <a:spAutoFit/>
          </a:bodyPr>
          <a:lstStyle/>
          <a:p>
            <a:pPr algn="l">
              <a:lnSpc>
                <a:spcPts val="5027"/>
              </a:lnSpc>
              <a:spcBef>
                <a:spcPct val="0"/>
              </a:spcBef>
            </a:pPr>
            <a:r>
              <a:rPr lang="en-US" sz="3590">
                <a:solidFill>
                  <a:srgbClr val="FFFFFF"/>
                </a:solidFill>
                <a:latin typeface="Academy"/>
                <a:ea typeface="Academy"/>
                <a:cs typeface="Academy"/>
                <a:sym typeface="Academy"/>
              </a:rPr>
              <a:t>08</a:t>
            </a:r>
          </a:p>
        </p:txBody>
      </p:sp>
      <p:sp>
        <p:nvSpPr>
          <p:cNvPr name="TextBox 9" id="9"/>
          <p:cNvSpPr txBox="true"/>
          <p:nvPr/>
        </p:nvSpPr>
        <p:spPr>
          <a:xfrm rot="0">
            <a:off x="1556491" y="2484332"/>
            <a:ext cx="9663078" cy="2867253"/>
          </a:xfrm>
          <a:prstGeom prst="rect">
            <a:avLst/>
          </a:prstGeom>
        </p:spPr>
        <p:txBody>
          <a:bodyPr anchor="t" rtlCol="false" tIns="0" lIns="0" bIns="0" rIns="0">
            <a:spAutoFit/>
          </a:bodyPr>
          <a:lstStyle/>
          <a:p>
            <a:pPr algn="l">
              <a:lnSpc>
                <a:spcPts val="10341"/>
              </a:lnSpc>
            </a:pPr>
            <a:r>
              <a:rPr lang="en-US" sz="11120" b="true">
                <a:solidFill>
                  <a:srgbClr val="FFFFFF"/>
                </a:solidFill>
                <a:latin typeface="Codec Pro Bold"/>
                <a:ea typeface="Codec Pro Bold"/>
                <a:cs typeface="Codec Pro Bold"/>
                <a:sym typeface="Codec Pro Bold"/>
              </a:rPr>
              <a:t>Model</a:t>
            </a:r>
          </a:p>
          <a:p>
            <a:pPr algn="l">
              <a:lnSpc>
                <a:spcPts val="10341"/>
              </a:lnSpc>
            </a:pPr>
            <a:r>
              <a:rPr lang="en-US" sz="11120" b="true">
                <a:solidFill>
                  <a:srgbClr val="FFFFFF"/>
                </a:solidFill>
                <a:latin typeface="Codec Pro Bold"/>
                <a:ea typeface="Codec Pro Bold"/>
                <a:cs typeface="Codec Pro Bold"/>
                <a:sym typeface="Codec Pro Bold"/>
              </a:rPr>
              <a:t>Development</a:t>
            </a:r>
          </a:p>
        </p:txBody>
      </p:sp>
      <p:sp>
        <p:nvSpPr>
          <p:cNvPr name="TextBox 10" id="10"/>
          <p:cNvSpPr txBox="true"/>
          <p:nvPr/>
        </p:nvSpPr>
        <p:spPr>
          <a:xfrm rot="0">
            <a:off x="1673783" y="5458640"/>
            <a:ext cx="6698692" cy="3005616"/>
          </a:xfrm>
          <a:prstGeom prst="rect">
            <a:avLst/>
          </a:prstGeom>
        </p:spPr>
        <p:txBody>
          <a:bodyPr anchor="t" rtlCol="false" tIns="0" lIns="0" bIns="0" rIns="0">
            <a:spAutoFit/>
          </a:bodyPr>
          <a:lstStyle/>
          <a:p>
            <a:pPr algn="just">
              <a:lnSpc>
                <a:spcPts val="3386"/>
              </a:lnSpc>
            </a:pPr>
            <a:r>
              <a:rPr lang="en-US" sz="2418">
                <a:solidFill>
                  <a:srgbClr val="FFFFFF"/>
                </a:solidFill>
                <a:latin typeface="Poppins"/>
                <a:ea typeface="Poppins"/>
                <a:cs typeface="Poppins"/>
                <a:sym typeface="Poppins"/>
              </a:rPr>
              <a:t>We experimented with various machine learning algorithms, including:</a:t>
            </a:r>
          </a:p>
          <a:p>
            <a:pPr algn="just" marL="522192" indent="-261096" lvl="1">
              <a:lnSpc>
                <a:spcPts val="3386"/>
              </a:lnSpc>
              <a:buFont typeface="Arial"/>
              <a:buChar char="•"/>
            </a:pPr>
            <a:r>
              <a:rPr lang="en-US" sz="2418">
                <a:solidFill>
                  <a:srgbClr val="FFFFFF"/>
                </a:solidFill>
                <a:latin typeface="Poppins"/>
                <a:ea typeface="Poppins"/>
                <a:cs typeface="Poppins"/>
                <a:sym typeface="Poppins"/>
              </a:rPr>
              <a:t>Logistic Regression</a:t>
            </a:r>
          </a:p>
          <a:p>
            <a:pPr algn="just" marL="522192" indent="-261096" lvl="1">
              <a:lnSpc>
                <a:spcPts val="3386"/>
              </a:lnSpc>
              <a:buFont typeface="Arial"/>
              <a:buChar char="•"/>
            </a:pPr>
            <a:r>
              <a:rPr lang="en-US" sz="2418">
                <a:solidFill>
                  <a:srgbClr val="FFFFFF"/>
                </a:solidFill>
                <a:latin typeface="Poppins"/>
                <a:ea typeface="Poppins"/>
                <a:cs typeface="Poppins"/>
                <a:sym typeface="Poppins"/>
              </a:rPr>
              <a:t> Random Forest</a:t>
            </a:r>
          </a:p>
          <a:p>
            <a:pPr algn="just" marL="522192" indent="-261096" lvl="1">
              <a:lnSpc>
                <a:spcPts val="3386"/>
              </a:lnSpc>
              <a:buFont typeface="Arial"/>
              <a:buChar char="•"/>
            </a:pPr>
            <a:r>
              <a:rPr lang="en-US" sz="2418">
                <a:solidFill>
                  <a:srgbClr val="FFFFFF"/>
                </a:solidFill>
                <a:latin typeface="Poppins"/>
                <a:ea typeface="Poppins"/>
                <a:cs typeface="Poppins"/>
                <a:sym typeface="Poppins"/>
              </a:rPr>
              <a:t> Support Vector Machine (SVM)</a:t>
            </a:r>
          </a:p>
          <a:p>
            <a:pPr algn="just" marL="522192" indent="-261096" lvl="1">
              <a:lnSpc>
                <a:spcPts val="3386"/>
              </a:lnSpc>
              <a:buFont typeface="Arial"/>
              <a:buChar char="•"/>
            </a:pPr>
            <a:r>
              <a:rPr lang="en-US" sz="2418">
                <a:solidFill>
                  <a:srgbClr val="FFFFFF"/>
                </a:solidFill>
                <a:latin typeface="Poppins"/>
                <a:ea typeface="Poppins"/>
                <a:cs typeface="Poppins"/>
                <a:sym typeface="Poppins"/>
              </a:rPr>
              <a:t> Decision Trees</a:t>
            </a:r>
          </a:p>
          <a:p>
            <a:pPr algn="just" marL="522192" indent="-261096" lvl="1">
              <a:lnSpc>
                <a:spcPts val="3386"/>
              </a:lnSpc>
              <a:spcBef>
                <a:spcPct val="0"/>
              </a:spcBef>
              <a:buFont typeface="Arial"/>
              <a:buChar char="•"/>
            </a:pPr>
            <a:r>
              <a:rPr lang="en-US" sz="2418">
                <a:solidFill>
                  <a:srgbClr val="FFFFFF"/>
                </a:solidFill>
                <a:latin typeface="Poppins"/>
                <a:ea typeface="Poppins"/>
                <a:cs typeface="Poppins"/>
                <a:sym typeface="Poppins"/>
              </a:rPr>
              <a:t> XGBoost</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5444" r="-10809" b="-16049"/>
            </a:stretch>
          </a:blipFill>
        </p:spPr>
      </p:sp>
      <p:sp>
        <p:nvSpPr>
          <p:cNvPr name="Freeform 3" id="3"/>
          <p:cNvSpPr/>
          <p:nvPr/>
        </p:nvSpPr>
        <p:spPr>
          <a:xfrm flipH="false" flipV="false" rot="0">
            <a:off x="-1246792" y="-570255"/>
            <a:ext cx="5910217" cy="5713755"/>
          </a:xfrm>
          <a:custGeom>
            <a:avLst/>
            <a:gdLst/>
            <a:ahLst/>
            <a:cxnLst/>
            <a:rect r="r" b="b" t="t" l="l"/>
            <a:pathLst>
              <a:path h="5713755" w="5910217">
                <a:moveTo>
                  <a:pt x="0" y="0"/>
                </a:moveTo>
                <a:lnTo>
                  <a:pt x="5910217" y="0"/>
                </a:lnTo>
                <a:lnTo>
                  <a:pt x="5910217" y="5713755"/>
                </a:lnTo>
                <a:lnTo>
                  <a:pt x="0" y="5713755"/>
                </a:lnTo>
                <a:lnTo>
                  <a:pt x="0" y="0"/>
                </a:lnTo>
                <a:close/>
              </a:path>
            </a:pathLst>
          </a:custGeom>
          <a:blipFill>
            <a:blip r:embed="rId3">
              <a:alphaModFix amt="6000"/>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747848" y="712813"/>
            <a:ext cx="561705" cy="631774"/>
          </a:xfrm>
          <a:custGeom>
            <a:avLst/>
            <a:gdLst/>
            <a:ahLst/>
            <a:cxnLst/>
            <a:rect r="r" b="b" t="t" l="l"/>
            <a:pathLst>
              <a:path h="631774" w="561705">
                <a:moveTo>
                  <a:pt x="0" y="0"/>
                </a:moveTo>
                <a:lnTo>
                  <a:pt x="561704" y="0"/>
                </a:lnTo>
                <a:lnTo>
                  <a:pt x="561704" y="631774"/>
                </a:lnTo>
                <a:lnTo>
                  <a:pt x="0" y="63177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9797305" y="3217477"/>
            <a:ext cx="8266459" cy="5342199"/>
          </a:xfrm>
          <a:custGeom>
            <a:avLst/>
            <a:gdLst/>
            <a:ahLst/>
            <a:cxnLst/>
            <a:rect r="r" b="b" t="t" l="l"/>
            <a:pathLst>
              <a:path h="5342199" w="8266459">
                <a:moveTo>
                  <a:pt x="0" y="0"/>
                </a:moveTo>
                <a:lnTo>
                  <a:pt x="8266459" y="0"/>
                </a:lnTo>
                <a:lnTo>
                  <a:pt x="8266459" y="5342199"/>
                </a:lnTo>
                <a:lnTo>
                  <a:pt x="0" y="5342199"/>
                </a:lnTo>
                <a:lnTo>
                  <a:pt x="0" y="0"/>
                </a:lnTo>
                <a:close/>
              </a:path>
            </a:pathLst>
          </a:custGeom>
          <a:blipFill>
            <a:blip r:embed="rId7"/>
            <a:stretch>
              <a:fillRect l="0" t="0" r="0" b="0"/>
            </a:stretch>
          </a:blipFill>
        </p:spPr>
      </p:sp>
      <p:sp>
        <p:nvSpPr>
          <p:cNvPr name="Freeform 6" id="6"/>
          <p:cNvSpPr/>
          <p:nvPr/>
        </p:nvSpPr>
        <p:spPr>
          <a:xfrm flipH="false" flipV="false" rot="0">
            <a:off x="747848" y="5372100"/>
            <a:ext cx="8397388" cy="3524830"/>
          </a:xfrm>
          <a:custGeom>
            <a:avLst/>
            <a:gdLst/>
            <a:ahLst/>
            <a:cxnLst/>
            <a:rect r="r" b="b" t="t" l="l"/>
            <a:pathLst>
              <a:path h="3524830" w="8397388">
                <a:moveTo>
                  <a:pt x="0" y="0"/>
                </a:moveTo>
                <a:lnTo>
                  <a:pt x="8397388" y="0"/>
                </a:lnTo>
                <a:lnTo>
                  <a:pt x="8397388" y="3524830"/>
                </a:lnTo>
                <a:lnTo>
                  <a:pt x="0" y="3524830"/>
                </a:lnTo>
                <a:lnTo>
                  <a:pt x="0" y="0"/>
                </a:lnTo>
                <a:close/>
              </a:path>
            </a:pathLst>
          </a:custGeom>
          <a:blipFill>
            <a:blip r:embed="rId8"/>
            <a:stretch>
              <a:fillRect l="0" t="0" r="0" b="0"/>
            </a:stretch>
          </a:blipFill>
        </p:spPr>
      </p:sp>
      <p:sp>
        <p:nvSpPr>
          <p:cNvPr name="TextBox 7" id="7"/>
          <p:cNvSpPr txBox="true"/>
          <p:nvPr/>
        </p:nvSpPr>
        <p:spPr>
          <a:xfrm rot="0">
            <a:off x="1708316" y="495868"/>
            <a:ext cx="13950544" cy="1562372"/>
          </a:xfrm>
          <a:prstGeom prst="rect">
            <a:avLst/>
          </a:prstGeom>
        </p:spPr>
        <p:txBody>
          <a:bodyPr anchor="t" rtlCol="false" tIns="0" lIns="0" bIns="0" rIns="0">
            <a:spAutoFit/>
          </a:bodyPr>
          <a:lstStyle/>
          <a:p>
            <a:pPr algn="l">
              <a:lnSpc>
                <a:spcPts val="10341"/>
              </a:lnSpc>
            </a:pPr>
            <a:r>
              <a:rPr lang="en-US" sz="11120" b="true">
                <a:solidFill>
                  <a:srgbClr val="FFFFFF"/>
                </a:solidFill>
                <a:latin typeface="Codec Pro Bold"/>
                <a:ea typeface="Codec Pro Bold"/>
                <a:cs typeface="Codec Pro Bold"/>
                <a:sym typeface="Codec Pro Bold"/>
              </a:rPr>
              <a:t>Evaluation Metrics</a:t>
            </a:r>
          </a:p>
        </p:txBody>
      </p:sp>
      <p:sp>
        <p:nvSpPr>
          <p:cNvPr name="TextBox 8" id="8"/>
          <p:cNvSpPr txBox="true"/>
          <p:nvPr/>
        </p:nvSpPr>
        <p:spPr>
          <a:xfrm rot="0">
            <a:off x="1028700" y="2191372"/>
            <a:ext cx="8605473" cy="2152181"/>
          </a:xfrm>
          <a:prstGeom prst="rect">
            <a:avLst/>
          </a:prstGeom>
        </p:spPr>
        <p:txBody>
          <a:bodyPr anchor="t" rtlCol="false" tIns="0" lIns="0" bIns="0" rIns="0">
            <a:spAutoFit/>
          </a:bodyPr>
          <a:lstStyle/>
          <a:p>
            <a:pPr algn="just">
              <a:lnSpc>
                <a:spcPts val="4225"/>
              </a:lnSpc>
              <a:spcBef>
                <a:spcPct val="0"/>
              </a:spcBef>
            </a:pPr>
            <a:r>
              <a:rPr lang="en-US" sz="3018">
                <a:solidFill>
                  <a:srgbClr val="FFFFFF"/>
                </a:solidFill>
                <a:latin typeface="Poppins"/>
                <a:ea typeface="Poppins"/>
                <a:cs typeface="Poppins"/>
                <a:sym typeface="Poppins"/>
              </a:rPr>
              <a:t>The performance of each model was evaluated using accuracy, and classification reports. We selected the best-performing model based on these metrics.</a:t>
            </a:r>
          </a:p>
        </p:txBody>
      </p:sp>
      <p:sp>
        <p:nvSpPr>
          <p:cNvPr name="TextBox 9" id="9"/>
          <p:cNvSpPr txBox="true"/>
          <p:nvPr/>
        </p:nvSpPr>
        <p:spPr>
          <a:xfrm rot="0">
            <a:off x="16421303" y="800264"/>
            <a:ext cx="986517" cy="686880"/>
          </a:xfrm>
          <a:prstGeom prst="rect">
            <a:avLst/>
          </a:prstGeom>
        </p:spPr>
        <p:txBody>
          <a:bodyPr anchor="t" rtlCol="false" tIns="0" lIns="0" bIns="0" rIns="0">
            <a:spAutoFit/>
          </a:bodyPr>
          <a:lstStyle/>
          <a:p>
            <a:pPr algn="l">
              <a:lnSpc>
                <a:spcPts val="5027"/>
              </a:lnSpc>
              <a:spcBef>
                <a:spcPct val="0"/>
              </a:spcBef>
            </a:pPr>
            <a:r>
              <a:rPr lang="en-US" sz="3590">
                <a:solidFill>
                  <a:srgbClr val="FFFFFF"/>
                </a:solidFill>
                <a:latin typeface="Academy"/>
                <a:ea typeface="Academy"/>
                <a:cs typeface="Academy"/>
                <a:sym typeface="Academy"/>
              </a:rPr>
              <a:t>09</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5444" r="-10809" b="-16049"/>
            </a:stretch>
          </a:blipFill>
        </p:spPr>
      </p:sp>
      <p:sp>
        <p:nvSpPr>
          <p:cNvPr name="Freeform 3" id="3"/>
          <p:cNvSpPr/>
          <p:nvPr/>
        </p:nvSpPr>
        <p:spPr>
          <a:xfrm flipH="false" flipV="false" rot="0">
            <a:off x="-1246792" y="-570255"/>
            <a:ext cx="5910217" cy="5713755"/>
          </a:xfrm>
          <a:custGeom>
            <a:avLst/>
            <a:gdLst/>
            <a:ahLst/>
            <a:cxnLst/>
            <a:rect r="r" b="b" t="t" l="l"/>
            <a:pathLst>
              <a:path h="5713755" w="5910217">
                <a:moveTo>
                  <a:pt x="0" y="0"/>
                </a:moveTo>
                <a:lnTo>
                  <a:pt x="5910217" y="0"/>
                </a:lnTo>
                <a:lnTo>
                  <a:pt x="5910217" y="5713755"/>
                </a:lnTo>
                <a:lnTo>
                  <a:pt x="0" y="5713755"/>
                </a:lnTo>
                <a:lnTo>
                  <a:pt x="0" y="0"/>
                </a:lnTo>
                <a:close/>
              </a:path>
            </a:pathLst>
          </a:custGeom>
          <a:blipFill>
            <a:blip r:embed="rId3">
              <a:alphaModFix amt="6000"/>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747848" y="712813"/>
            <a:ext cx="561705" cy="631774"/>
          </a:xfrm>
          <a:custGeom>
            <a:avLst/>
            <a:gdLst/>
            <a:ahLst/>
            <a:cxnLst/>
            <a:rect r="r" b="b" t="t" l="l"/>
            <a:pathLst>
              <a:path h="631774" w="561705">
                <a:moveTo>
                  <a:pt x="0" y="0"/>
                </a:moveTo>
                <a:lnTo>
                  <a:pt x="561704" y="0"/>
                </a:lnTo>
                <a:lnTo>
                  <a:pt x="561704" y="631774"/>
                </a:lnTo>
                <a:lnTo>
                  <a:pt x="0" y="63177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7447194" y="4721413"/>
            <a:ext cx="10651357" cy="4869455"/>
          </a:xfrm>
          <a:custGeom>
            <a:avLst/>
            <a:gdLst/>
            <a:ahLst/>
            <a:cxnLst/>
            <a:rect r="r" b="b" t="t" l="l"/>
            <a:pathLst>
              <a:path h="4869455" w="10651357">
                <a:moveTo>
                  <a:pt x="0" y="0"/>
                </a:moveTo>
                <a:lnTo>
                  <a:pt x="10651357" y="0"/>
                </a:lnTo>
                <a:lnTo>
                  <a:pt x="10651357" y="4869455"/>
                </a:lnTo>
                <a:lnTo>
                  <a:pt x="0" y="4869455"/>
                </a:lnTo>
                <a:lnTo>
                  <a:pt x="0" y="0"/>
                </a:lnTo>
                <a:close/>
              </a:path>
            </a:pathLst>
          </a:custGeom>
          <a:blipFill>
            <a:blip r:embed="rId7"/>
            <a:stretch>
              <a:fillRect l="-1245" t="0" r="-1778" b="0"/>
            </a:stretch>
          </a:blipFill>
        </p:spPr>
      </p:sp>
      <p:sp>
        <p:nvSpPr>
          <p:cNvPr name="TextBox 6" id="6"/>
          <p:cNvSpPr txBox="true"/>
          <p:nvPr/>
        </p:nvSpPr>
        <p:spPr>
          <a:xfrm rot="0">
            <a:off x="1708316" y="836638"/>
            <a:ext cx="8529915" cy="1562372"/>
          </a:xfrm>
          <a:prstGeom prst="rect">
            <a:avLst/>
          </a:prstGeom>
        </p:spPr>
        <p:txBody>
          <a:bodyPr anchor="t" rtlCol="false" tIns="0" lIns="0" bIns="0" rIns="0">
            <a:spAutoFit/>
          </a:bodyPr>
          <a:lstStyle/>
          <a:p>
            <a:pPr algn="l">
              <a:lnSpc>
                <a:spcPts val="10341"/>
              </a:lnSpc>
            </a:pPr>
            <a:r>
              <a:rPr lang="en-US" sz="11120" b="true">
                <a:solidFill>
                  <a:srgbClr val="FFFFFF"/>
                </a:solidFill>
                <a:latin typeface="Codec Pro Bold"/>
                <a:ea typeface="Codec Pro Bold"/>
                <a:cs typeface="Codec Pro Bold"/>
                <a:sym typeface="Codec Pro Bold"/>
              </a:rPr>
              <a:t>GANs Model</a:t>
            </a:r>
          </a:p>
        </p:txBody>
      </p:sp>
      <p:sp>
        <p:nvSpPr>
          <p:cNvPr name="TextBox 7" id="7"/>
          <p:cNvSpPr txBox="true"/>
          <p:nvPr/>
        </p:nvSpPr>
        <p:spPr>
          <a:xfrm rot="0">
            <a:off x="1028700" y="2702582"/>
            <a:ext cx="14107486" cy="1618781"/>
          </a:xfrm>
          <a:prstGeom prst="rect">
            <a:avLst/>
          </a:prstGeom>
        </p:spPr>
        <p:txBody>
          <a:bodyPr anchor="t" rtlCol="false" tIns="0" lIns="0" bIns="0" rIns="0">
            <a:spAutoFit/>
          </a:bodyPr>
          <a:lstStyle/>
          <a:p>
            <a:pPr algn="just" marL="651685" indent="-325842" lvl="1">
              <a:lnSpc>
                <a:spcPts val="4225"/>
              </a:lnSpc>
              <a:buFont typeface="Arial"/>
              <a:buChar char="•"/>
            </a:pPr>
            <a:r>
              <a:rPr lang="en-US" sz="3018">
                <a:solidFill>
                  <a:srgbClr val="FFFFFF"/>
                </a:solidFill>
                <a:latin typeface="Poppins"/>
                <a:ea typeface="Poppins"/>
                <a:cs typeface="Poppins"/>
                <a:sym typeface="Poppins"/>
              </a:rPr>
              <a:t>Generative Adversarial Networks, or GANs, are a revolutionary type of neural network architecture introduced by Ian Goodfellow in 2014. They consist of two competing models: a generator and a discriminator.</a:t>
            </a:r>
          </a:p>
        </p:txBody>
      </p:sp>
      <p:sp>
        <p:nvSpPr>
          <p:cNvPr name="TextBox 8" id="8"/>
          <p:cNvSpPr txBox="true"/>
          <p:nvPr/>
        </p:nvSpPr>
        <p:spPr>
          <a:xfrm rot="0">
            <a:off x="16421303" y="800264"/>
            <a:ext cx="986517" cy="686880"/>
          </a:xfrm>
          <a:prstGeom prst="rect">
            <a:avLst/>
          </a:prstGeom>
        </p:spPr>
        <p:txBody>
          <a:bodyPr anchor="t" rtlCol="false" tIns="0" lIns="0" bIns="0" rIns="0">
            <a:spAutoFit/>
          </a:bodyPr>
          <a:lstStyle/>
          <a:p>
            <a:pPr algn="l">
              <a:lnSpc>
                <a:spcPts val="5027"/>
              </a:lnSpc>
              <a:spcBef>
                <a:spcPct val="0"/>
              </a:spcBef>
            </a:pPr>
            <a:r>
              <a:rPr lang="en-US" sz="3590">
                <a:solidFill>
                  <a:srgbClr val="FFFFFF"/>
                </a:solidFill>
                <a:latin typeface="Academy"/>
                <a:ea typeface="Academy"/>
                <a:cs typeface="Academy"/>
                <a:sym typeface="Academy"/>
              </a:rPr>
              <a:t>10</a:t>
            </a:r>
          </a:p>
        </p:txBody>
      </p:sp>
      <p:sp>
        <p:nvSpPr>
          <p:cNvPr name="TextBox 9" id="9"/>
          <p:cNvSpPr txBox="true"/>
          <p:nvPr/>
        </p:nvSpPr>
        <p:spPr>
          <a:xfrm rot="0">
            <a:off x="1028700" y="5048250"/>
            <a:ext cx="6069969" cy="3752381"/>
          </a:xfrm>
          <a:prstGeom prst="rect">
            <a:avLst/>
          </a:prstGeom>
        </p:spPr>
        <p:txBody>
          <a:bodyPr anchor="t" rtlCol="false" tIns="0" lIns="0" bIns="0" rIns="0">
            <a:spAutoFit/>
          </a:bodyPr>
          <a:lstStyle/>
          <a:p>
            <a:pPr algn="just" marL="651685" indent="-325842" lvl="1">
              <a:lnSpc>
                <a:spcPts val="4225"/>
              </a:lnSpc>
              <a:buFont typeface="Arial"/>
              <a:buChar char="•"/>
            </a:pPr>
            <a:r>
              <a:rPr lang="en-US" sz="3018">
                <a:solidFill>
                  <a:srgbClr val="FFFFFF"/>
                </a:solidFill>
                <a:latin typeface="Poppins"/>
                <a:ea typeface="Poppins"/>
                <a:cs typeface="Poppins"/>
                <a:sym typeface="Poppins"/>
              </a:rPr>
              <a:t>The generator is tasked with creating new data samples, while the discriminator's job is to evaluate whether the generated samples are real or fake, based on a dataset of real examples.</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5444" r="-10809" b="-16049"/>
            </a:stretch>
          </a:blipFill>
        </p:spPr>
      </p:sp>
      <p:sp>
        <p:nvSpPr>
          <p:cNvPr name="Freeform 3" id="3"/>
          <p:cNvSpPr/>
          <p:nvPr/>
        </p:nvSpPr>
        <p:spPr>
          <a:xfrm flipH="false" flipV="false" rot="0">
            <a:off x="-1246792" y="-570255"/>
            <a:ext cx="5910217" cy="5713755"/>
          </a:xfrm>
          <a:custGeom>
            <a:avLst/>
            <a:gdLst/>
            <a:ahLst/>
            <a:cxnLst/>
            <a:rect r="r" b="b" t="t" l="l"/>
            <a:pathLst>
              <a:path h="5713755" w="5910217">
                <a:moveTo>
                  <a:pt x="0" y="0"/>
                </a:moveTo>
                <a:lnTo>
                  <a:pt x="5910217" y="0"/>
                </a:lnTo>
                <a:lnTo>
                  <a:pt x="5910217" y="5713755"/>
                </a:lnTo>
                <a:lnTo>
                  <a:pt x="0" y="5713755"/>
                </a:lnTo>
                <a:lnTo>
                  <a:pt x="0" y="0"/>
                </a:lnTo>
                <a:close/>
              </a:path>
            </a:pathLst>
          </a:custGeom>
          <a:blipFill>
            <a:blip r:embed="rId3">
              <a:alphaModFix amt="6000"/>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747848" y="712813"/>
            <a:ext cx="561705" cy="631774"/>
          </a:xfrm>
          <a:custGeom>
            <a:avLst/>
            <a:gdLst/>
            <a:ahLst/>
            <a:cxnLst/>
            <a:rect r="r" b="b" t="t" l="l"/>
            <a:pathLst>
              <a:path h="631774" w="561705">
                <a:moveTo>
                  <a:pt x="0" y="0"/>
                </a:moveTo>
                <a:lnTo>
                  <a:pt x="561704" y="0"/>
                </a:lnTo>
                <a:lnTo>
                  <a:pt x="561704" y="631774"/>
                </a:lnTo>
                <a:lnTo>
                  <a:pt x="0" y="63177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5" id="5"/>
          <p:cNvSpPr txBox="true"/>
          <p:nvPr/>
        </p:nvSpPr>
        <p:spPr>
          <a:xfrm rot="0">
            <a:off x="1708316" y="836638"/>
            <a:ext cx="8529915" cy="1562372"/>
          </a:xfrm>
          <a:prstGeom prst="rect">
            <a:avLst/>
          </a:prstGeom>
        </p:spPr>
        <p:txBody>
          <a:bodyPr anchor="t" rtlCol="false" tIns="0" lIns="0" bIns="0" rIns="0">
            <a:spAutoFit/>
          </a:bodyPr>
          <a:lstStyle/>
          <a:p>
            <a:pPr algn="l">
              <a:lnSpc>
                <a:spcPts val="10341"/>
              </a:lnSpc>
            </a:pPr>
            <a:r>
              <a:rPr lang="en-US" sz="11120" b="true">
                <a:solidFill>
                  <a:srgbClr val="FFFFFF"/>
                </a:solidFill>
                <a:latin typeface="Codec Pro Bold"/>
                <a:ea typeface="Codec Pro Bold"/>
                <a:cs typeface="Codec Pro Bold"/>
                <a:sym typeface="Codec Pro Bold"/>
              </a:rPr>
              <a:t>GANs Model</a:t>
            </a:r>
          </a:p>
        </p:txBody>
      </p:sp>
      <p:sp>
        <p:nvSpPr>
          <p:cNvPr name="TextBox 6" id="6"/>
          <p:cNvSpPr txBox="true"/>
          <p:nvPr/>
        </p:nvSpPr>
        <p:spPr>
          <a:xfrm rot="0">
            <a:off x="1028700" y="4265082"/>
            <a:ext cx="15885861" cy="1123569"/>
          </a:xfrm>
          <a:prstGeom prst="rect">
            <a:avLst/>
          </a:prstGeom>
        </p:spPr>
        <p:txBody>
          <a:bodyPr anchor="t" rtlCol="false" tIns="0" lIns="0" bIns="0" rIns="0">
            <a:spAutoFit/>
          </a:bodyPr>
          <a:lstStyle/>
          <a:p>
            <a:pPr algn="just" marL="676820" indent="-338410" lvl="1">
              <a:lnSpc>
                <a:spcPts val="4388"/>
              </a:lnSpc>
              <a:buFont typeface="Arial"/>
              <a:buChar char="•"/>
            </a:pPr>
            <a:r>
              <a:rPr lang="en-US" sz="3134">
                <a:solidFill>
                  <a:srgbClr val="FFFFFF"/>
                </a:solidFill>
                <a:latin typeface="Poppins"/>
                <a:ea typeface="Poppins"/>
                <a:cs typeface="Poppins"/>
                <a:sym typeface="Poppins"/>
              </a:rPr>
              <a:t>Text is discrete, unlike continuous image pixels, which makes text generation more challenging.</a:t>
            </a:r>
          </a:p>
        </p:txBody>
      </p:sp>
      <p:sp>
        <p:nvSpPr>
          <p:cNvPr name="TextBox 7" id="7"/>
          <p:cNvSpPr txBox="true"/>
          <p:nvPr/>
        </p:nvSpPr>
        <p:spPr>
          <a:xfrm rot="0">
            <a:off x="16421303" y="800264"/>
            <a:ext cx="986517" cy="686880"/>
          </a:xfrm>
          <a:prstGeom prst="rect">
            <a:avLst/>
          </a:prstGeom>
        </p:spPr>
        <p:txBody>
          <a:bodyPr anchor="t" rtlCol="false" tIns="0" lIns="0" bIns="0" rIns="0">
            <a:spAutoFit/>
          </a:bodyPr>
          <a:lstStyle/>
          <a:p>
            <a:pPr algn="l">
              <a:lnSpc>
                <a:spcPts val="5027"/>
              </a:lnSpc>
              <a:spcBef>
                <a:spcPct val="0"/>
              </a:spcBef>
            </a:pPr>
            <a:r>
              <a:rPr lang="en-US" sz="3590">
                <a:solidFill>
                  <a:srgbClr val="FFFFFF"/>
                </a:solidFill>
                <a:latin typeface="Academy"/>
                <a:ea typeface="Academy"/>
                <a:cs typeface="Academy"/>
                <a:sym typeface="Academy"/>
              </a:rPr>
              <a:t>11</a:t>
            </a:r>
          </a:p>
        </p:txBody>
      </p:sp>
      <p:sp>
        <p:nvSpPr>
          <p:cNvPr name="TextBox 8" id="8"/>
          <p:cNvSpPr txBox="true"/>
          <p:nvPr/>
        </p:nvSpPr>
        <p:spPr>
          <a:xfrm rot="0">
            <a:off x="1028700" y="2958230"/>
            <a:ext cx="16061101" cy="1123569"/>
          </a:xfrm>
          <a:prstGeom prst="rect">
            <a:avLst/>
          </a:prstGeom>
        </p:spPr>
        <p:txBody>
          <a:bodyPr anchor="t" rtlCol="false" tIns="0" lIns="0" bIns="0" rIns="0">
            <a:spAutoFit/>
          </a:bodyPr>
          <a:lstStyle/>
          <a:p>
            <a:pPr algn="just" marL="676820" indent="-338410" lvl="1">
              <a:lnSpc>
                <a:spcPts val="4388"/>
              </a:lnSpc>
              <a:buFont typeface="Arial"/>
              <a:buChar char="•"/>
            </a:pPr>
            <a:r>
              <a:rPr lang="en-US" sz="3134">
                <a:solidFill>
                  <a:srgbClr val="FFFFFF"/>
                </a:solidFill>
                <a:latin typeface="Poppins"/>
                <a:ea typeface="Poppins"/>
                <a:cs typeface="Poppins"/>
                <a:sym typeface="Poppins"/>
              </a:rPr>
              <a:t>improve sentiment analysis by generating high-quality text samples that can augment training data.</a:t>
            </a:r>
          </a:p>
        </p:txBody>
      </p:sp>
      <p:sp>
        <p:nvSpPr>
          <p:cNvPr name="TextBox 9" id="9"/>
          <p:cNvSpPr txBox="true"/>
          <p:nvPr/>
        </p:nvSpPr>
        <p:spPr>
          <a:xfrm rot="0">
            <a:off x="1309552" y="5712501"/>
            <a:ext cx="12659893" cy="714376"/>
          </a:xfrm>
          <a:prstGeom prst="rect">
            <a:avLst/>
          </a:prstGeom>
        </p:spPr>
        <p:txBody>
          <a:bodyPr anchor="t" rtlCol="false" tIns="0" lIns="0" bIns="0" rIns="0">
            <a:spAutoFit/>
          </a:bodyPr>
          <a:lstStyle/>
          <a:p>
            <a:pPr algn="l">
              <a:lnSpc>
                <a:spcPts val="4650"/>
              </a:lnSpc>
            </a:pPr>
            <a:r>
              <a:rPr lang="en-US" sz="5000" b="true">
                <a:solidFill>
                  <a:srgbClr val="FFFFFF"/>
                </a:solidFill>
                <a:latin typeface="Codec Pro Bold"/>
                <a:ea typeface="Codec Pro Bold"/>
                <a:cs typeface="Codec Pro Bold"/>
                <a:sym typeface="Codec Pro Bold"/>
              </a:rPr>
              <a:t>The project involves several key steps:</a:t>
            </a:r>
          </a:p>
        </p:txBody>
      </p:sp>
      <p:sp>
        <p:nvSpPr>
          <p:cNvPr name="TextBox 10" id="10"/>
          <p:cNvSpPr txBox="true"/>
          <p:nvPr/>
        </p:nvSpPr>
        <p:spPr>
          <a:xfrm rot="0">
            <a:off x="1113450" y="6607852"/>
            <a:ext cx="16061101" cy="2777874"/>
          </a:xfrm>
          <a:prstGeom prst="rect">
            <a:avLst/>
          </a:prstGeom>
        </p:spPr>
        <p:txBody>
          <a:bodyPr anchor="t" rtlCol="false" tIns="0" lIns="0" bIns="0" rIns="0">
            <a:spAutoFit/>
          </a:bodyPr>
          <a:lstStyle/>
          <a:p>
            <a:pPr algn="just" marL="676819" indent="-338409" lvl="1">
              <a:lnSpc>
                <a:spcPts val="4388"/>
              </a:lnSpc>
              <a:buFont typeface="Arial"/>
              <a:buChar char="•"/>
            </a:pPr>
            <a:r>
              <a:rPr lang="en-US" sz="3134">
                <a:solidFill>
                  <a:srgbClr val="CC8963"/>
                </a:solidFill>
                <a:latin typeface="Poppins"/>
                <a:ea typeface="Poppins"/>
                <a:cs typeface="Poppins"/>
                <a:sym typeface="Poppins"/>
              </a:rPr>
              <a:t>Data Preparation:</a:t>
            </a:r>
            <a:r>
              <a:rPr lang="en-US" sz="3134">
                <a:solidFill>
                  <a:srgbClr val="FFFFFF"/>
                </a:solidFill>
                <a:latin typeface="Poppins"/>
                <a:ea typeface="Poppins"/>
                <a:cs typeface="Poppins"/>
                <a:sym typeface="Poppins"/>
              </a:rPr>
              <a:t> Load and preprocess Amazon review data.</a:t>
            </a:r>
          </a:p>
          <a:p>
            <a:pPr algn="just" marL="676819" indent="-338409" lvl="1">
              <a:lnSpc>
                <a:spcPts val="4388"/>
              </a:lnSpc>
              <a:buFont typeface="Arial"/>
              <a:buChar char="•"/>
            </a:pPr>
            <a:r>
              <a:rPr lang="en-US" sz="3134">
                <a:solidFill>
                  <a:srgbClr val="CC8963"/>
                </a:solidFill>
                <a:latin typeface="Poppins"/>
                <a:ea typeface="Poppins"/>
                <a:cs typeface="Poppins"/>
                <a:sym typeface="Poppins"/>
              </a:rPr>
              <a:t>Text Tokenization:</a:t>
            </a:r>
            <a:r>
              <a:rPr lang="en-US" sz="3134">
                <a:solidFill>
                  <a:srgbClr val="FFFFFF"/>
                </a:solidFill>
                <a:latin typeface="Poppins"/>
                <a:ea typeface="Poppins"/>
                <a:cs typeface="Poppins"/>
                <a:sym typeface="Poppins"/>
              </a:rPr>
              <a:t> Convert text into numerical sequences.</a:t>
            </a:r>
          </a:p>
          <a:p>
            <a:pPr algn="just" marL="676819" indent="-338409" lvl="1">
              <a:lnSpc>
                <a:spcPts val="4388"/>
              </a:lnSpc>
              <a:buFont typeface="Arial"/>
              <a:buChar char="•"/>
            </a:pPr>
            <a:r>
              <a:rPr lang="en-US" sz="3134">
                <a:solidFill>
                  <a:srgbClr val="CC8963"/>
                </a:solidFill>
                <a:latin typeface="Poppins"/>
                <a:ea typeface="Poppins"/>
                <a:cs typeface="Poppins"/>
                <a:sym typeface="Poppins"/>
              </a:rPr>
              <a:t>Embedding Layer:</a:t>
            </a:r>
            <a:r>
              <a:rPr lang="en-US" sz="3134">
                <a:solidFill>
                  <a:srgbClr val="FFFFFF"/>
                </a:solidFill>
                <a:latin typeface="Poppins"/>
                <a:ea typeface="Poppins"/>
                <a:cs typeface="Poppins"/>
                <a:sym typeface="Poppins"/>
              </a:rPr>
              <a:t> Utilize pre-trained embeddings for better representation.</a:t>
            </a:r>
          </a:p>
          <a:p>
            <a:pPr algn="just" marL="676819" indent="-338409" lvl="1">
              <a:lnSpc>
                <a:spcPts val="4388"/>
              </a:lnSpc>
              <a:buFont typeface="Arial"/>
              <a:buChar char="•"/>
            </a:pPr>
            <a:r>
              <a:rPr lang="en-US" sz="3134">
                <a:solidFill>
                  <a:srgbClr val="CC8963"/>
                </a:solidFill>
                <a:latin typeface="Poppins"/>
                <a:ea typeface="Poppins"/>
                <a:cs typeface="Poppins"/>
                <a:sym typeface="Poppins"/>
              </a:rPr>
              <a:t>GAN Architecture:</a:t>
            </a:r>
            <a:r>
              <a:rPr lang="en-US" sz="3134">
                <a:solidFill>
                  <a:srgbClr val="FFFFFF"/>
                </a:solidFill>
                <a:latin typeface="Poppins"/>
                <a:ea typeface="Poppins"/>
                <a:cs typeface="Poppins"/>
                <a:sym typeface="Poppins"/>
              </a:rPr>
              <a:t> Construct and train a GAN model for text generation.</a:t>
            </a:r>
          </a:p>
          <a:p>
            <a:pPr algn="just" marL="676819" indent="-338409" lvl="1">
              <a:lnSpc>
                <a:spcPts val="4388"/>
              </a:lnSpc>
              <a:buFont typeface="Arial"/>
              <a:buChar char="•"/>
            </a:pPr>
            <a:r>
              <a:rPr lang="en-US" sz="3134">
                <a:solidFill>
                  <a:srgbClr val="CC8963"/>
                </a:solidFill>
                <a:latin typeface="Poppins"/>
                <a:ea typeface="Poppins"/>
                <a:cs typeface="Poppins"/>
                <a:sym typeface="Poppins"/>
              </a:rPr>
              <a:t>Text Generation:</a:t>
            </a:r>
            <a:r>
              <a:rPr lang="en-US" sz="3134">
                <a:solidFill>
                  <a:srgbClr val="FFFFFF"/>
                </a:solidFill>
                <a:latin typeface="Poppins"/>
                <a:ea typeface="Poppins"/>
                <a:cs typeface="Poppins"/>
                <a:sym typeface="Poppins"/>
              </a:rPr>
              <a:t> Generate synthetic text from trained models.</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5444" r="-10809" b="-16049"/>
            </a:stretch>
          </a:blipFill>
        </p:spPr>
      </p:sp>
      <p:sp>
        <p:nvSpPr>
          <p:cNvPr name="Freeform 3" id="3"/>
          <p:cNvSpPr/>
          <p:nvPr/>
        </p:nvSpPr>
        <p:spPr>
          <a:xfrm flipH="false" flipV="false" rot="0">
            <a:off x="-1246792" y="-570255"/>
            <a:ext cx="5910217" cy="5713755"/>
          </a:xfrm>
          <a:custGeom>
            <a:avLst/>
            <a:gdLst/>
            <a:ahLst/>
            <a:cxnLst/>
            <a:rect r="r" b="b" t="t" l="l"/>
            <a:pathLst>
              <a:path h="5713755" w="5910217">
                <a:moveTo>
                  <a:pt x="0" y="0"/>
                </a:moveTo>
                <a:lnTo>
                  <a:pt x="5910217" y="0"/>
                </a:lnTo>
                <a:lnTo>
                  <a:pt x="5910217" y="5713755"/>
                </a:lnTo>
                <a:lnTo>
                  <a:pt x="0" y="5713755"/>
                </a:lnTo>
                <a:lnTo>
                  <a:pt x="0" y="0"/>
                </a:lnTo>
                <a:close/>
              </a:path>
            </a:pathLst>
          </a:custGeom>
          <a:blipFill>
            <a:blip r:embed="rId3">
              <a:alphaModFix amt="6000"/>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747848" y="712813"/>
            <a:ext cx="561705" cy="631774"/>
          </a:xfrm>
          <a:custGeom>
            <a:avLst/>
            <a:gdLst/>
            <a:ahLst/>
            <a:cxnLst/>
            <a:rect r="r" b="b" t="t" l="l"/>
            <a:pathLst>
              <a:path h="631774" w="561705">
                <a:moveTo>
                  <a:pt x="0" y="0"/>
                </a:moveTo>
                <a:lnTo>
                  <a:pt x="561704" y="0"/>
                </a:lnTo>
                <a:lnTo>
                  <a:pt x="561704" y="631774"/>
                </a:lnTo>
                <a:lnTo>
                  <a:pt x="0" y="63177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757373" y="3307384"/>
            <a:ext cx="17079834" cy="5459623"/>
          </a:xfrm>
          <a:custGeom>
            <a:avLst/>
            <a:gdLst/>
            <a:ahLst/>
            <a:cxnLst/>
            <a:rect r="r" b="b" t="t" l="l"/>
            <a:pathLst>
              <a:path h="5459623" w="17079834">
                <a:moveTo>
                  <a:pt x="0" y="0"/>
                </a:moveTo>
                <a:lnTo>
                  <a:pt x="17079833" y="0"/>
                </a:lnTo>
                <a:lnTo>
                  <a:pt x="17079833" y="5459622"/>
                </a:lnTo>
                <a:lnTo>
                  <a:pt x="0" y="5459622"/>
                </a:lnTo>
                <a:lnTo>
                  <a:pt x="0" y="0"/>
                </a:lnTo>
                <a:close/>
              </a:path>
            </a:pathLst>
          </a:custGeom>
          <a:blipFill>
            <a:blip r:embed="rId7"/>
            <a:stretch>
              <a:fillRect l="-14518" t="-123379" r="-25707" b="-23379"/>
            </a:stretch>
          </a:blipFill>
        </p:spPr>
      </p:sp>
      <p:sp>
        <p:nvSpPr>
          <p:cNvPr name="TextBox 6" id="6"/>
          <p:cNvSpPr txBox="true"/>
          <p:nvPr/>
        </p:nvSpPr>
        <p:spPr>
          <a:xfrm rot="0">
            <a:off x="16421303" y="800264"/>
            <a:ext cx="986517" cy="686880"/>
          </a:xfrm>
          <a:prstGeom prst="rect">
            <a:avLst/>
          </a:prstGeom>
        </p:spPr>
        <p:txBody>
          <a:bodyPr anchor="t" rtlCol="false" tIns="0" lIns="0" bIns="0" rIns="0">
            <a:spAutoFit/>
          </a:bodyPr>
          <a:lstStyle/>
          <a:p>
            <a:pPr algn="l">
              <a:lnSpc>
                <a:spcPts val="5027"/>
              </a:lnSpc>
              <a:spcBef>
                <a:spcPct val="0"/>
              </a:spcBef>
            </a:pPr>
            <a:r>
              <a:rPr lang="en-US" sz="3590">
                <a:solidFill>
                  <a:srgbClr val="FFFFFF"/>
                </a:solidFill>
                <a:latin typeface="Academy"/>
                <a:ea typeface="Academy"/>
                <a:cs typeface="Academy"/>
                <a:sym typeface="Academy"/>
              </a:rPr>
              <a:t>12</a:t>
            </a:r>
          </a:p>
        </p:txBody>
      </p:sp>
      <p:sp>
        <p:nvSpPr>
          <p:cNvPr name="TextBox 7" id="7"/>
          <p:cNvSpPr txBox="true"/>
          <p:nvPr/>
        </p:nvSpPr>
        <p:spPr>
          <a:xfrm rot="0">
            <a:off x="913906" y="2299441"/>
            <a:ext cx="7263314" cy="714375"/>
          </a:xfrm>
          <a:prstGeom prst="rect">
            <a:avLst/>
          </a:prstGeom>
        </p:spPr>
        <p:txBody>
          <a:bodyPr anchor="t" rtlCol="false" tIns="0" lIns="0" bIns="0" rIns="0">
            <a:spAutoFit/>
          </a:bodyPr>
          <a:lstStyle/>
          <a:p>
            <a:pPr algn="l">
              <a:lnSpc>
                <a:spcPts val="4650"/>
              </a:lnSpc>
            </a:pPr>
            <a:r>
              <a:rPr lang="en-US" sz="5000" b="true">
                <a:solidFill>
                  <a:srgbClr val="FFFFFF"/>
                </a:solidFill>
                <a:latin typeface="Codec Pro Bold"/>
                <a:ea typeface="Codec Pro Bold"/>
                <a:cs typeface="Codec Pro Bold"/>
                <a:sym typeface="Codec Pro Bold"/>
              </a:rPr>
              <a:t>Text Generation:</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1028700" y="712813"/>
            <a:ext cx="561705" cy="631774"/>
          </a:xfrm>
          <a:custGeom>
            <a:avLst/>
            <a:gdLst/>
            <a:ahLst/>
            <a:cxnLst/>
            <a:rect r="r" b="b" t="t" l="l"/>
            <a:pathLst>
              <a:path h="631774" w="561705">
                <a:moveTo>
                  <a:pt x="0" y="0"/>
                </a:moveTo>
                <a:lnTo>
                  <a:pt x="561705" y="0"/>
                </a:lnTo>
                <a:lnTo>
                  <a:pt x="561705" y="631774"/>
                </a:lnTo>
                <a:lnTo>
                  <a:pt x="0" y="63177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10444585" y="4951969"/>
            <a:ext cx="7582543" cy="4481408"/>
            <a:chOff x="0" y="0"/>
            <a:chExt cx="10744200" cy="6350000"/>
          </a:xfrm>
        </p:grpSpPr>
        <p:sp>
          <p:nvSpPr>
            <p:cNvPr name="Freeform 5" id="5"/>
            <p:cNvSpPr/>
            <p:nvPr/>
          </p:nvSpPr>
          <p:spPr>
            <a:xfrm flipH="false" flipV="false" rot="0">
              <a:off x="0" y="0"/>
              <a:ext cx="10744200" cy="6350000"/>
            </a:xfrm>
            <a:custGeom>
              <a:avLst/>
              <a:gdLst/>
              <a:ahLst/>
              <a:cxnLst/>
              <a:rect r="r" b="b" t="t" l="l"/>
              <a:pathLst>
                <a:path h="6350000" w="10744200">
                  <a:moveTo>
                    <a:pt x="5372100" y="0"/>
                  </a:moveTo>
                  <a:cubicBezTo>
                    <a:pt x="8338820" y="0"/>
                    <a:pt x="10744200" y="1421130"/>
                    <a:pt x="10744200" y="3175000"/>
                  </a:cubicBezTo>
                  <a:cubicBezTo>
                    <a:pt x="10744200" y="4928870"/>
                    <a:pt x="8338820" y="6350000"/>
                    <a:pt x="5372100" y="6350000"/>
                  </a:cubicBezTo>
                  <a:cubicBezTo>
                    <a:pt x="2405380" y="6350000"/>
                    <a:pt x="0" y="4928870"/>
                    <a:pt x="0" y="3175000"/>
                  </a:cubicBezTo>
                  <a:cubicBezTo>
                    <a:pt x="0" y="1421130"/>
                    <a:pt x="2405380" y="0"/>
                    <a:pt x="5372100" y="0"/>
                  </a:cubicBezTo>
                  <a:close/>
                </a:path>
              </a:pathLst>
            </a:custGeom>
            <a:blipFill>
              <a:blip r:embed="rId5"/>
              <a:stretch>
                <a:fillRect l="-11564" t="0" r="-11564" b="0"/>
              </a:stretch>
            </a:blipFill>
          </p:spPr>
        </p:sp>
      </p:grpSp>
      <p:sp>
        <p:nvSpPr>
          <p:cNvPr name="TextBox 6" id="6"/>
          <p:cNvSpPr txBox="true"/>
          <p:nvPr/>
        </p:nvSpPr>
        <p:spPr>
          <a:xfrm rot="0">
            <a:off x="2526155" y="1496670"/>
            <a:ext cx="13235691" cy="2867341"/>
          </a:xfrm>
          <a:prstGeom prst="rect">
            <a:avLst/>
          </a:prstGeom>
        </p:spPr>
        <p:txBody>
          <a:bodyPr anchor="t" rtlCol="false" tIns="0" lIns="0" bIns="0" rIns="0">
            <a:spAutoFit/>
          </a:bodyPr>
          <a:lstStyle/>
          <a:p>
            <a:pPr algn="l">
              <a:lnSpc>
                <a:spcPts val="10341"/>
              </a:lnSpc>
            </a:pPr>
            <a:r>
              <a:rPr lang="en-US" sz="11120" b="true">
                <a:solidFill>
                  <a:srgbClr val="FFFFFF"/>
                </a:solidFill>
                <a:latin typeface="Codec Pro Bold"/>
                <a:ea typeface="Codec Pro Bold"/>
                <a:cs typeface="Codec Pro Bold"/>
                <a:sym typeface="Codec Pro Bold"/>
              </a:rPr>
              <a:t>Data Collection and Preprocessing</a:t>
            </a:r>
          </a:p>
        </p:txBody>
      </p:sp>
      <p:sp>
        <p:nvSpPr>
          <p:cNvPr name="TextBox 7" id="7"/>
          <p:cNvSpPr txBox="true"/>
          <p:nvPr/>
        </p:nvSpPr>
        <p:spPr>
          <a:xfrm rot="0">
            <a:off x="1028700" y="4642115"/>
            <a:ext cx="8235870" cy="5148741"/>
          </a:xfrm>
          <a:prstGeom prst="rect">
            <a:avLst/>
          </a:prstGeom>
        </p:spPr>
        <p:txBody>
          <a:bodyPr anchor="t" rtlCol="false" tIns="0" lIns="0" bIns="0" rIns="0">
            <a:spAutoFit/>
          </a:bodyPr>
          <a:lstStyle/>
          <a:p>
            <a:pPr algn="l" marL="522192" indent="-261096" lvl="1">
              <a:lnSpc>
                <a:spcPts val="3386"/>
              </a:lnSpc>
              <a:buFont typeface="Arial"/>
              <a:buChar char="•"/>
            </a:pPr>
            <a:r>
              <a:rPr lang="en-US" sz="2418">
                <a:solidFill>
                  <a:srgbClr val="FFFFFF"/>
                </a:solidFill>
                <a:latin typeface="Poppins"/>
                <a:ea typeface="Poppins"/>
                <a:cs typeface="Poppins"/>
                <a:sym typeface="Poppins"/>
              </a:rPr>
              <a:t>The IMPORTFROMWEB library allows users to pull data from Amazon product pages directly into Google Sheets </a:t>
            </a:r>
          </a:p>
          <a:p>
            <a:pPr algn="l" marL="522192" indent="-261096" lvl="1">
              <a:lnSpc>
                <a:spcPts val="3386"/>
              </a:lnSpc>
              <a:buFont typeface="Arial"/>
              <a:buChar char="•"/>
            </a:pPr>
            <a:r>
              <a:rPr lang="en-US" sz="2418">
                <a:solidFill>
                  <a:srgbClr val="FFFFFF"/>
                </a:solidFill>
                <a:latin typeface="Poppins"/>
                <a:ea typeface="Poppins"/>
                <a:cs typeface="Poppins"/>
                <a:sym typeface="Poppins"/>
              </a:rPr>
              <a:t>Allows for more advanced web scraping capabilities compared to standard functions. </a:t>
            </a:r>
          </a:p>
          <a:p>
            <a:pPr algn="l" marL="522192" indent="-261096" lvl="1">
              <a:lnSpc>
                <a:spcPts val="3386"/>
              </a:lnSpc>
              <a:buFont typeface="Arial"/>
              <a:buChar char="•"/>
            </a:pPr>
            <a:r>
              <a:rPr lang="en-US" sz="2418">
                <a:solidFill>
                  <a:srgbClr val="FFFFFF"/>
                </a:solidFill>
                <a:latin typeface="Poppins"/>
                <a:ea typeface="Poppins"/>
                <a:cs typeface="Poppins"/>
                <a:sym typeface="Poppins"/>
              </a:rPr>
              <a:t>Ideal for analyzing customer feedback and ratings.</a:t>
            </a:r>
          </a:p>
          <a:p>
            <a:pPr algn="l" marL="522192" indent="-261096" lvl="1">
              <a:lnSpc>
                <a:spcPts val="3386"/>
              </a:lnSpc>
              <a:buFont typeface="Arial"/>
              <a:buChar char="•"/>
            </a:pPr>
            <a:r>
              <a:rPr lang="en-US" sz="2418">
                <a:solidFill>
                  <a:srgbClr val="FFFFFF"/>
                </a:solidFill>
                <a:latin typeface="Poppins"/>
                <a:ea typeface="Poppins"/>
                <a:cs typeface="Poppins"/>
                <a:sym typeface="Poppins"/>
              </a:rPr>
              <a:t>Sentiment Analysis: Gauge customer sentiment through review text. </a:t>
            </a:r>
          </a:p>
          <a:p>
            <a:pPr algn="l" marL="522192" indent="-261096" lvl="1">
              <a:lnSpc>
                <a:spcPts val="3386"/>
              </a:lnSpc>
              <a:buFont typeface="Arial"/>
              <a:buChar char="•"/>
            </a:pPr>
            <a:r>
              <a:rPr lang="en-US" sz="2418">
                <a:solidFill>
                  <a:srgbClr val="FFFFFF"/>
                </a:solidFill>
                <a:latin typeface="Poppins"/>
                <a:ea typeface="Poppins"/>
                <a:cs typeface="Poppins"/>
                <a:sym typeface="Poppins"/>
              </a:rPr>
              <a:t>With =IMPORTFROMWEB(), you extract the following data points from Amazon reviews pages:[ review title-rating-profile name-review body]</a:t>
            </a:r>
          </a:p>
        </p:txBody>
      </p:sp>
      <p:sp>
        <p:nvSpPr>
          <p:cNvPr name="TextBox 8" id="8"/>
          <p:cNvSpPr txBox="true"/>
          <p:nvPr/>
        </p:nvSpPr>
        <p:spPr>
          <a:xfrm rot="0">
            <a:off x="16421303" y="800264"/>
            <a:ext cx="986517" cy="686880"/>
          </a:xfrm>
          <a:prstGeom prst="rect">
            <a:avLst/>
          </a:prstGeom>
        </p:spPr>
        <p:txBody>
          <a:bodyPr anchor="t" rtlCol="false" tIns="0" lIns="0" bIns="0" rIns="0">
            <a:spAutoFit/>
          </a:bodyPr>
          <a:lstStyle/>
          <a:p>
            <a:pPr algn="l">
              <a:lnSpc>
                <a:spcPts val="5027"/>
              </a:lnSpc>
              <a:spcBef>
                <a:spcPct val="0"/>
              </a:spcBef>
            </a:pPr>
            <a:r>
              <a:rPr lang="en-US" sz="3590">
                <a:solidFill>
                  <a:srgbClr val="FFFFFF"/>
                </a:solidFill>
                <a:latin typeface="Academy"/>
                <a:ea typeface="Academy"/>
                <a:cs typeface="Academy"/>
                <a:sym typeface="Academy"/>
              </a:rPr>
              <a:t>13</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1028700" y="712813"/>
            <a:ext cx="561705" cy="631774"/>
          </a:xfrm>
          <a:custGeom>
            <a:avLst/>
            <a:gdLst/>
            <a:ahLst/>
            <a:cxnLst/>
            <a:rect r="r" b="b" t="t" l="l"/>
            <a:pathLst>
              <a:path h="631774" w="561705">
                <a:moveTo>
                  <a:pt x="0" y="0"/>
                </a:moveTo>
                <a:lnTo>
                  <a:pt x="561705" y="0"/>
                </a:lnTo>
                <a:lnTo>
                  <a:pt x="561705" y="631774"/>
                </a:lnTo>
                <a:lnTo>
                  <a:pt x="0" y="63177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45879" y="3994965"/>
            <a:ext cx="6211022" cy="5080869"/>
          </a:xfrm>
          <a:custGeom>
            <a:avLst/>
            <a:gdLst/>
            <a:ahLst/>
            <a:cxnLst/>
            <a:rect r="r" b="b" t="t" l="l"/>
            <a:pathLst>
              <a:path h="5080869" w="6211022">
                <a:moveTo>
                  <a:pt x="0" y="0"/>
                </a:moveTo>
                <a:lnTo>
                  <a:pt x="6211022" y="0"/>
                </a:lnTo>
                <a:lnTo>
                  <a:pt x="6211022" y="5080870"/>
                </a:lnTo>
                <a:lnTo>
                  <a:pt x="0" y="5080870"/>
                </a:lnTo>
                <a:lnTo>
                  <a:pt x="0" y="0"/>
                </a:lnTo>
                <a:close/>
              </a:path>
            </a:pathLst>
          </a:custGeom>
          <a:blipFill>
            <a:blip r:embed="rId5"/>
            <a:stretch>
              <a:fillRect l="-17320" t="-81344" r="-199706" b="-36649"/>
            </a:stretch>
          </a:blipFill>
        </p:spPr>
      </p:sp>
      <p:sp>
        <p:nvSpPr>
          <p:cNvPr name="Freeform 5" id="5"/>
          <p:cNvSpPr/>
          <p:nvPr/>
        </p:nvSpPr>
        <p:spPr>
          <a:xfrm flipH="false" flipV="false" rot="0">
            <a:off x="6356901" y="2982015"/>
            <a:ext cx="11677299" cy="2712161"/>
          </a:xfrm>
          <a:custGeom>
            <a:avLst/>
            <a:gdLst/>
            <a:ahLst/>
            <a:cxnLst/>
            <a:rect r="r" b="b" t="t" l="l"/>
            <a:pathLst>
              <a:path h="2712161" w="11677299">
                <a:moveTo>
                  <a:pt x="0" y="0"/>
                </a:moveTo>
                <a:lnTo>
                  <a:pt x="11677298" y="0"/>
                </a:lnTo>
                <a:lnTo>
                  <a:pt x="11677298" y="2712160"/>
                </a:lnTo>
                <a:lnTo>
                  <a:pt x="0" y="2712160"/>
                </a:lnTo>
                <a:lnTo>
                  <a:pt x="0" y="0"/>
                </a:lnTo>
                <a:close/>
              </a:path>
            </a:pathLst>
          </a:custGeom>
          <a:blipFill>
            <a:blip r:embed="rId6"/>
            <a:stretch>
              <a:fillRect l="0" t="-103933" r="0" b="-38253"/>
            </a:stretch>
          </a:blipFill>
        </p:spPr>
      </p:sp>
      <p:sp>
        <p:nvSpPr>
          <p:cNvPr name="Freeform 6" id="6"/>
          <p:cNvSpPr/>
          <p:nvPr/>
        </p:nvSpPr>
        <p:spPr>
          <a:xfrm flipH="false" flipV="false" rot="0">
            <a:off x="6414051" y="6607512"/>
            <a:ext cx="11620149" cy="3301349"/>
          </a:xfrm>
          <a:custGeom>
            <a:avLst/>
            <a:gdLst/>
            <a:ahLst/>
            <a:cxnLst/>
            <a:rect r="r" b="b" t="t" l="l"/>
            <a:pathLst>
              <a:path h="3301349" w="11620149">
                <a:moveTo>
                  <a:pt x="0" y="0"/>
                </a:moveTo>
                <a:lnTo>
                  <a:pt x="11620148" y="0"/>
                </a:lnTo>
                <a:lnTo>
                  <a:pt x="11620148" y="3301349"/>
                </a:lnTo>
                <a:lnTo>
                  <a:pt x="0" y="3301349"/>
                </a:lnTo>
                <a:lnTo>
                  <a:pt x="0" y="0"/>
                </a:lnTo>
                <a:close/>
              </a:path>
            </a:pathLst>
          </a:custGeom>
          <a:blipFill>
            <a:blip r:embed="rId7"/>
            <a:stretch>
              <a:fillRect l="-1016" t="-103954" r="-26274" b="-48068"/>
            </a:stretch>
          </a:blipFill>
        </p:spPr>
      </p:sp>
      <p:sp>
        <p:nvSpPr>
          <p:cNvPr name="TextBox 7" id="7"/>
          <p:cNvSpPr txBox="true"/>
          <p:nvPr/>
        </p:nvSpPr>
        <p:spPr>
          <a:xfrm rot="0">
            <a:off x="2526155" y="1534770"/>
            <a:ext cx="13235691" cy="788670"/>
          </a:xfrm>
          <a:prstGeom prst="rect">
            <a:avLst/>
          </a:prstGeom>
        </p:spPr>
        <p:txBody>
          <a:bodyPr anchor="t" rtlCol="false" tIns="0" lIns="0" bIns="0" rIns="0">
            <a:spAutoFit/>
          </a:bodyPr>
          <a:lstStyle/>
          <a:p>
            <a:pPr algn="ctr">
              <a:lnSpc>
                <a:spcPts val="5114"/>
              </a:lnSpc>
            </a:pPr>
            <a:r>
              <a:rPr lang="en-US" b="true" sz="5499">
                <a:solidFill>
                  <a:srgbClr val="FFFFFF"/>
                </a:solidFill>
                <a:latin typeface="Codec Pro Bold"/>
                <a:ea typeface="Codec Pro Bold"/>
                <a:cs typeface="Codec Pro Bold"/>
                <a:sym typeface="Codec Pro Bold"/>
              </a:rPr>
              <a:t>Sample of collected data </a:t>
            </a:r>
          </a:p>
        </p:txBody>
      </p:sp>
      <p:sp>
        <p:nvSpPr>
          <p:cNvPr name="TextBox 8" id="8"/>
          <p:cNvSpPr txBox="true"/>
          <p:nvPr/>
        </p:nvSpPr>
        <p:spPr>
          <a:xfrm rot="0">
            <a:off x="16421303" y="800264"/>
            <a:ext cx="986517" cy="686880"/>
          </a:xfrm>
          <a:prstGeom prst="rect">
            <a:avLst/>
          </a:prstGeom>
        </p:spPr>
        <p:txBody>
          <a:bodyPr anchor="t" rtlCol="false" tIns="0" lIns="0" bIns="0" rIns="0">
            <a:spAutoFit/>
          </a:bodyPr>
          <a:lstStyle/>
          <a:p>
            <a:pPr algn="l">
              <a:lnSpc>
                <a:spcPts val="5027"/>
              </a:lnSpc>
              <a:spcBef>
                <a:spcPct val="0"/>
              </a:spcBef>
            </a:pPr>
            <a:r>
              <a:rPr lang="en-US" sz="3590">
                <a:solidFill>
                  <a:srgbClr val="FFFFFF"/>
                </a:solidFill>
                <a:latin typeface="Academy"/>
                <a:ea typeface="Academy"/>
                <a:cs typeface="Academy"/>
                <a:sym typeface="Academy"/>
              </a:rPr>
              <a:t>14</a:t>
            </a:r>
          </a:p>
        </p:txBody>
      </p:sp>
      <p:sp>
        <p:nvSpPr>
          <p:cNvPr name="TextBox 9" id="9"/>
          <p:cNvSpPr txBox="true"/>
          <p:nvPr/>
        </p:nvSpPr>
        <p:spPr>
          <a:xfrm rot="0">
            <a:off x="8759011" y="5922775"/>
            <a:ext cx="7874297" cy="575310"/>
          </a:xfrm>
          <a:prstGeom prst="rect">
            <a:avLst/>
          </a:prstGeom>
        </p:spPr>
        <p:txBody>
          <a:bodyPr anchor="t" rtlCol="false" tIns="0" lIns="0" bIns="0" rIns="0">
            <a:spAutoFit/>
          </a:bodyPr>
          <a:lstStyle/>
          <a:p>
            <a:pPr algn="ctr">
              <a:lnSpc>
                <a:spcPts val="3719"/>
              </a:lnSpc>
            </a:pPr>
            <a:r>
              <a:rPr lang="en-US" b="true" sz="3999">
                <a:solidFill>
                  <a:srgbClr val="FFFFFF"/>
                </a:solidFill>
                <a:latin typeface="Codec Pro Bold"/>
                <a:ea typeface="Codec Pro Bold"/>
                <a:cs typeface="Codec Pro Bold"/>
                <a:sym typeface="Codec Pro Bold"/>
              </a:rPr>
              <a:t>Cleaned this data for prediction </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5444" r="-10809" b="-16049"/>
            </a:stretch>
          </a:blipFill>
        </p:spPr>
      </p:sp>
      <p:sp>
        <p:nvSpPr>
          <p:cNvPr name="Freeform 3" id="3"/>
          <p:cNvSpPr/>
          <p:nvPr/>
        </p:nvSpPr>
        <p:spPr>
          <a:xfrm flipH="false" flipV="false" rot="0">
            <a:off x="1183907" y="886142"/>
            <a:ext cx="561705" cy="631774"/>
          </a:xfrm>
          <a:custGeom>
            <a:avLst/>
            <a:gdLst/>
            <a:ahLst/>
            <a:cxnLst/>
            <a:rect r="r" b="b" t="t" l="l"/>
            <a:pathLst>
              <a:path h="631774" w="561705">
                <a:moveTo>
                  <a:pt x="0" y="0"/>
                </a:moveTo>
                <a:lnTo>
                  <a:pt x="561705" y="0"/>
                </a:lnTo>
                <a:lnTo>
                  <a:pt x="561705" y="631775"/>
                </a:lnTo>
                <a:lnTo>
                  <a:pt x="0" y="63177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216279" y="-460097"/>
            <a:ext cx="3362077" cy="3324253"/>
          </a:xfrm>
          <a:custGeom>
            <a:avLst/>
            <a:gdLst/>
            <a:ahLst/>
            <a:cxnLst/>
            <a:rect r="r" b="b" t="t" l="l"/>
            <a:pathLst>
              <a:path h="3324253" w="3362077">
                <a:moveTo>
                  <a:pt x="0" y="0"/>
                </a:moveTo>
                <a:lnTo>
                  <a:pt x="3362077" y="0"/>
                </a:lnTo>
                <a:lnTo>
                  <a:pt x="3362077" y="3324253"/>
                </a:lnTo>
                <a:lnTo>
                  <a:pt x="0" y="3324253"/>
                </a:lnTo>
                <a:lnTo>
                  <a:pt x="0" y="0"/>
                </a:lnTo>
                <a:close/>
              </a:path>
            </a:pathLst>
          </a:custGeom>
          <a:blipFill>
            <a:blip r:embed="rId5">
              <a:alphaModFix amt="18000"/>
            </a:blip>
            <a:stretch>
              <a:fillRect l="0" t="0" r="0" b="0"/>
            </a:stretch>
          </a:blipFill>
        </p:spPr>
      </p:sp>
      <p:sp>
        <p:nvSpPr>
          <p:cNvPr name="TextBox 5" id="5"/>
          <p:cNvSpPr txBox="true"/>
          <p:nvPr/>
        </p:nvSpPr>
        <p:spPr>
          <a:xfrm rot="0">
            <a:off x="4228003" y="612387"/>
            <a:ext cx="10299920" cy="2867341"/>
          </a:xfrm>
          <a:prstGeom prst="rect">
            <a:avLst/>
          </a:prstGeom>
        </p:spPr>
        <p:txBody>
          <a:bodyPr anchor="t" rtlCol="false" tIns="0" lIns="0" bIns="0" rIns="0">
            <a:spAutoFit/>
          </a:bodyPr>
          <a:lstStyle/>
          <a:p>
            <a:pPr algn="l">
              <a:lnSpc>
                <a:spcPts val="10341"/>
              </a:lnSpc>
            </a:pPr>
            <a:r>
              <a:rPr lang="en-US" sz="11120" b="true">
                <a:solidFill>
                  <a:srgbClr val="FFFFFF"/>
                </a:solidFill>
                <a:latin typeface="Codec Pro Bold"/>
                <a:ea typeface="Codec Pro Bold"/>
                <a:cs typeface="Codec Pro Bold"/>
                <a:sym typeface="Codec Pro Bold"/>
              </a:rPr>
              <a:t>Fine tune using DistilBERT</a:t>
            </a:r>
          </a:p>
        </p:txBody>
      </p:sp>
      <p:sp>
        <p:nvSpPr>
          <p:cNvPr name="TextBox 6" id="6"/>
          <p:cNvSpPr txBox="true"/>
          <p:nvPr/>
        </p:nvSpPr>
        <p:spPr>
          <a:xfrm rot="0">
            <a:off x="373408" y="3722155"/>
            <a:ext cx="8315714" cy="6005991"/>
          </a:xfrm>
          <a:prstGeom prst="rect">
            <a:avLst/>
          </a:prstGeom>
        </p:spPr>
        <p:txBody>
          <a:bodyPr anchor="t" rtlCol="false" tIns="0" lIns="0" bIns="0" rIns="0">
            <a:spAutoFit/>
          </a:bodyPr>
          <a:lstStyle/>
          <a:p>
            <a:pPr algn="just" marL="522192" indent="-261096" lvl="1">
              <a:lnSpc>
                <a:spcPts val="3386"/>
              </a:lnSpc>
              <a:buFont typeface="Arial"/>
              <a:buChar char="•"/>
            </a:pPr>
            <a:r>
              <a:rPr lang="en-US" sz="2418">
                <a:solidFill>
                  <a:srgbClr val="FFFFFF"/>
                </a:solidFill>
                <a:latin typeface="Poppins"/>
                <a:ea typeface="Poppins"/>
                <a:cs typeface="Poppins"/>
                <a:sym typeface="Poppins"/>
              </a:rPr>
              <a:t>DistilBERT is a smaller, faster, and lighter version of the BERT (Bidirectional Encoder Representations from Transformers) model. </a:t>
            </a:r>
          </a:p>
          <a:p>
            <a:pPr algn="just" marL="522192" indent="-261096" lvl="1">
              <a:lnSpc>
                <a:spcPts val="3386"/>
              </a:lnSpc>
              <a:buFont typeface="Arial"/>
              <a:buChar char="•"/>
            </a:pPr>
            <a:r>
              <a:rPr lang="en-US" sz="2418">
                <a:solidFill>
                  <a:srgbClr val="FFFFFF"/>
                </a:solidFill>
                <a:latin typeface="Poppins"/>
                <a:ea typeface="Poppins"/>
                <a:cs typeface="Poppins"/>
                <a:sym typeface="Poppins"/>
              </a:rPr>
              <a:t>It was developed by Hugging Face and is designed to retain much of BERT's performance while being more efficient in terms of speed and resource usage.</a:t>
            </a:r>
          </a:p>
          <a:p>
            <a:pPr algn="just" marL="522192" indent="-261096" lvl="1">
              <a:lnSpc>
                <a:spcPts val="3386"/>
              </a:lnSpc>
              <a:buFont typeface="Arial"/>
              <a:buChar char="•"/>
            </a:pPr>
            <a:r>
              <a:rPr lang="en-US" sz="2418">
                <a:solidFill>
                  <a:srgbClr val="FFFFFF"/>
                </a:solidFill>
                <a:latin typeface="Poppins"/>
                <a:ea typeface="Poppins"/>
                <a:cs typeface="Poppins"/>
                <a:sym typeface="Poppins"/>
              </a:rPr>
              <a:t>It retains approximately 97% of BERT's language understanding capabilities while having about 60% fewer parameters. This results in significantly faster inference times.</a:t>
            </a:r>
          </a:p>
          <a:p>
            <a:pPr algn="just" marL="522192" indent="-261096" lvl="1">
              <a:lnSpc>
                <a:spcPts val="3386"/>
              </a:lnSpc>
              <a:buFont typeface="Arial"/>
              <a:buChar char="•"/>
            </a:pPr>
            <a:r>
              <a:rPr lang="en-US" sz="2418">
                <a:solidFill>
                  <a:srgbClr val="FFFFFF"/>
                </a:solidFill>
                <a:latin typeface="Poppins"/>
                <a:ea typeface="Poppins"/>
                <a:cs typeface="Poppins"/>
                <a:sym typeface="Poppins"/>
              </a:rPr>
              <a:t>It consists of fewer transformer layers (6 layers vs. BERT’s 12), making it computationally less intensive.</a:t>
            </a:r>
          </a:p>
          <a:p>
            <a:pPr algn="just">
              <a:lnSpc>
                <a:spcPts val="3386"/>
              </a:lnSpc>
              <a:spcBef>
                <a:spcPct val="0"/>
              </a:spcBef>
            </a:pPr>
          </a:p>
        </p:txBody>
      </p:sp>
      <p:sp>
        <p:nvSpPr>
          <p:cNvPr name="Freeform 7" id="7"/>
          <p:cNvSpPr/>
          <p:nvPr/>
        </p:nvSpPr>
        <p:spPr>
          <a:xfrm flipH="false" flipV="false" rot="0">
            <a:off x="3612644" y="7882264"/>
            <a:ext cx="2318608" cy="2292524"/>
          </a:xfrm>
          <a:custGeom>
            <a:avLst/>
            <a:gdLst/>
            <a:ahLst/>
            <a:cxnLst/>
            <a:rect r="r" b="b" t="t" l="l"/>
            <a:pathLst>
              <a:path h="2292524" w="2318608">
                <a:moveTo>
                  <a:pt x="0" y="0"/>
                </a:moveTo>
                <a:lnTo>
                  <a:pt x="2318608" y="0"/>
                </a:lnTo>
                <a:lnTo>
                  <a:pt x="2318608" y="2292523"/>
                </a:lnTo>
                <a:lnTo>
                  <a:pt x="0" y="2292523"/>
                </a:lnTo>
                <a:lnTo>
                  <a:pt x="0" y="0"/>
                </a:lnTo>
                <a:close/>
              </a:path>
            </a:pathLst>
          </a:custGeom>
          <a:blipFill>
            <a:blip r:embed="rId5">
              <a:alphaModFix amt="18000"/>
            </a:blip>
            <a:stretch>
              <a:fillRect l="0" t="0" r="0" b="0"/>
            </a:stretch>
          </a:blipFill>
        </p:spPr>
      </p:sp>
      <p:sp>
        <p:nvSpPr>
          <p:cNvPr name="Freeform 8" id="8"/>
          <p:cNvSpPr/>
          <p:nvPr/>
        </p:nvSpPr>
        <p:spPr>
          <a:xfrm flipH="false" flipV="false" rot="0">
            <a:off x="9144000" y="3692152"/>
            <a:ext cx="8776975" cy="6132671"/>
          </a:xfrm>
          <a:custGeom>
            <a:avLst/>
            <a:gdLst/>
            <a:ahLst/>
            <a:cxnLst/>
            <a:rect r="r" b="b" t="t" l="l"/>
            <a:pathLst>
              <a:path h="6132671" w="8776975">
                <a:moveTo>
                  <a:pt x="0" y="0"/>
                </a:moveTo>
                <a:lnTo>
                  <a:pt x="8776975" y="0"/>
                </a:lnTo>
                <a:lnTo>
                  <a:pt x="8776975" y="6132671"/>
                </a:lnTo>
                <a:lnTo>
                  <a:pt x="0" y="6132671"/>
                </a:lnTo>
                <a:lnTo>
                  <a:pt x="0" y="0"/>
                </a:lnTo>
                <a:close/>
              </a:path>
            </a:pathLst>
          </a:custGeom>
          <a:blipFill>
            <a:blip r:embed="rId6"/>
            <a:stretch>
              <a:fillRect l="-5324" t="-8161" r="-6946" b="-22391"/>
            </a:stretch>
          </a:blipFill>
        </p:spPr>
      </p:sp>
      <p:sp>
        <p:nvSpPr>
          <p:cNvPr name="TextBox 9" id="9"/>
          <p:cNvSpPr txBox="true"/>
          <p:nvPr/>
        </p:nvSpPr>
        <p:spPr>
          <a:xfrm rot="0">
            <a:off x="16421303" y="8469820"/>
            <a:ext cx="986517" cy="686880"/>
          </a:xfrm>
          <a:prstGeom prst="rect">
            <a:avLst/>
          </a:prstGeom>
        </p:spPr>
        <p:txBody>
          <a:bodyPr anchor="t" rtlCol="false" tIns="0" lIns="0" bIns="0" rIns="0">
            <a:spAutoFit/>
          </a:bodyPr>
          <a:lstStyle/>
          <a:p>
            <a:pPr algn="l">
              <a:lnSpc>
                <a:spcPts val="5027"/>
              </a:lnSpc>
              <a:spcBef>
                <a:spcPct val="0"/>
              </a:spcBef>
            </a:pPr>
            <a:r>
              <a:rPr lang="en-US" sz="3590">
                <a:solidFill>
                  <a:srgbClr val="FFFFFF"/>
                </a:solidFill>
                <a:latin typeface="Academy"/>
                <a:ea typeface="Academy"/>
                <a:cs typeface="Academy"/>
                <a:sym typeface="Academy"/>
              </a:rPr>
              <a:t>10</a:t>
            </a:r>
          </a:p>
        </p:txBody>
      </p:sp>
      <p:sp>
        <p:nvSpPr>
          <p:cNvPr name="TextBox 10" id="10"/>
          <p:cNvSpPr txBox="true"/>
          <p:nvPr/>
        </p:nvSpPr>
        <p:spPr>
          <a:xfrm rot="0">
            <a:off x="16440353" y="811986"/>
            <a:ext cx="986517" cy="686880"/>
          </a:xfrm>
          <a:prstGeom prst="rect">
            <a:avLst/>
          </a:prstGeom>
        </p:spPr>
        <p:txBody>
          <a:bodyPr anchor="t" rtlCol="false" tIns="0" lIns="0" bIns="0" rIns="0">
            <a:spAutoFit/>
          </a:bodyPr>
          <a:lstStyle/>
          <a:p>
            <a:pPr algn="l">
              <a:lnSpc>
                <a:spcPts val="5027"/>
              </a:lnSpc>
              <a:spcBef>
                <a:spcPct val="0"/>
              </a:spcBef>
            </a:pPr>
            <a:r>
              <a:rPr lang="en-US" sz="3590">
                <a:solidFill>
                  <a:srgbClr val="FFFFFF"/>
                </a:solidFill>
                <a:latin typeface="Academy"/>
                <a:ea typeface="Academy"/>
                <a:cs typeface="Academy"/>
                <a:sym typeface="Academy"/>
              </a:rPr>
              <a:t>15</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5444" r="-10809" b="-16049"/>
            </a:stretch>
          </a:blipFill>
        </p:spPr>
      </p:sp>
      <p:sp>
        <p:nvSpPr>
          <p:cNvPr name="Freeform 3" id="3"/>
          <p:cNvSpPr/>
          <p:nvPr/>
        </p:nvSpPr>
        <p:spPr>
          <a:xfrm flipH="false" flipV="false" rot="0">
            <a:off x="1183907" y="886142"/>
            <a:ext cx="561705" cy="631774"/>
          </a:xfrm>
          <a:custGeom>
            <a:avLst/>
            <a:gdLst/>
            <a:ahLst/>
            <a:cxnLst/>
            <a:rect r="r" b="b" t="t" l="l"/>
            <a:pathLst>
              <a:path h="631774" w="561705">
                <a:moveTo>
                  <a:pt x="0" y="0"/>
                </a:moveTo>
                <a:lnTo>
                  <a:pt x="561705" y="0"/>
                </a:lnTo>
                <a:lnTo>
                  <a:pt x="561705" y="631775"/>
                </a:lnTo>
                <a:lnTo>
                  <a:pt x="0" y="63177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216279" y="-460097"/>
            <a:ext cx="3362077" cy="3324253"/>
          </a:xfrm>
          <a:custGeom>
            <a:avLst/>
            <a:gdLst/>
            <a:ahLst/>
            <a:cxnLst/>
            <a:rect r="r" b="b" t="t" l="l"/>
            <a:pathLst>
              <a:path h="3324253" w="3362077">
                <a:moveTo>
                  <a:pt x="0" y="0"/>
                </a:moveTo>
                <a:lnTo>
                  <a:pt x="3362077" y="0"/>
                </a:lnTo>
                <a:lnTo>
                  <a:pt x="3362077" y="3324253"/>
                </a:lnTo>
                <a:lnTo>
                  <a:pt x="0" y="3324253"/>
                </a:lnTo>
                <a:lnTo>
                  <a:pt x="0" y="0"/>
                </a:lnTo>
                <a:close/>
              </a:path>
            </a:pathLst>
          </a:custGeom>
          <a:blipFill>
            <a:blip r:embed="rId5">
              <a:alphaModFix amt="18000"/>
            </a:blip>
            <a:stretch>
              <a:fillRect l="0" t="0" r="0" b="0"/>
            </a:stretch>
          </a:blipFill>
        </p:spPr>
      </p:sp>
      <p:sp>
        <p:nvSpPr>
          <p:cNvPr name="TextBox 5" id="5"/>
          <p:cNvSpPr txBox="true"/>
          <p:nvPr/>
        </p:nvSpPr>
        <p:spPr>
          <a:xfrm rot="0">
            <a:off x="4228003" y="612387"/>
            <a:ext cx="10299920" cy="2867341"/>
          </a:xfrm>
          <a:prstGeom prst="rect">
            <a:avLst/>
          </a:prstGeom>
        </p:spPr>
        <p:txBody>
          <a:bodyPr anchor="t" rtlCol="false" tIns="0" lIns="0" bIns="0" rIns="0">
            <a:spAutoFit/>
          </a:bodyPr>
          <a:lstStyle/>
          <a:p>
            <a:pPr algn="l">
              <a:lnSpc>
                <a:spcPts val="10341"/>
              </a:lnSpc>
            </a:pPr>
            <a:r>
              <a:rPr lang="en-US" sz="11120" b="true">
                <a:solidFill>
                  <a:srgbClr val="FFFFFF"/>
                </a:solidFill>
                <a:latin typeface="Codec Pro Bold"/>
                <a:ea typeface="Codec Pro Bold"/>
                <a:cs typeface="Codec Pro Bold"/>
                <a:sym typeface="Codec Pro Bold"/>
              </a:rPr>
              <a:t>Fine tune using DistilBERT</a:t>
            </a:r>
          </a:p>
        </p:txBody>
      </p:sp>
      <p:sp>
        <p:nvSpPr>
          <p:cNvPr name="TextBox 6" id="6"/>
          <p:cNvSpPr txBox="true"/>
          <p:nvPr/>
        </p:nvSpPr>
        <p:spPr>
          <a:xfrm rot="0">
            <a:off x="373408" y="3722155"/>
            <a:ext cx="17034411" cy="5148741"/>
          </a:xfrm>
          <a:prstGeom prst="rect">
            <a:avLst/>
          </a:prstGeom>
        </p:spPr>
        <p:txBody>
          <a:bodyPr anchor="t" rtlCol="false" tIns="0" lIns="0" bIns="0" rIns="0">
            <a:spAutoFit/>
          </a:bodyPr>
          <a:lstStyle/>
          <a:p>
            <a:pPr algn="just" marL="522192" indent="-261096" lvl="1">
              <a:lnSpc>
                <a:spcPts val="3386"/>
              </a:lnSpc>
              <a:buFont typeface="Arial"/>
              <a:buChar char="•"/>
            </a:pPr>
            <a:r>
              <a:rPr lang="en-US" sz="2418">
                <a:solidFill>
                  <a:srgbClr val="FFFFFF"/>
                </a:solidFill>
                <a:latin typeface="Poppins"/>
                <a:ea typeface="Poppins"/>
                <a:cs typeface="Poppins"/>
                <a:sym typeface="Poppins"/>
              </a:rPr>
              <a:t>Ideal for real-time applications where latency is critical, such as chatbots and online sentiment analysis.</a:t>
            </a:r>
          </a:p>
          <a:p>
            <a:pPr algn="just" marL="522192" indent="-261096" lvl="1">
              <a:lnSpc>
                <a:spcPts val="3386"/>
              </a:lnSpc>
              <a:buFont typeface="Arial"/>
              <a:buChar char="•"/>
            </a:pPr>
            <a:r>
              <a:rPr lang="en-US" sz="2418">
                <a:solidFill>
                  <a:srgbClr val="FFFFFF"/>
                </a:solidFill>
                <a:latin typeface="Poppins"/>
                <a:ea typeface="Poppins"/>
                <a:cs typeface="Poppins"/>
                <a:sym typeface="Poppins"/>
              </a:rPr>
              <a:t>Requires less memory and computational power, making it accessible for deployment on devices with limited resources.</a:t>
            </a:r>
          </a:p>
          <a:p>
            <a:pPr algn="just" marL="522192" indent="-261096" lvl="1">
              <a:lnSpc>
                <a:spcPts val="3386"/>
              </a:lnSpc>
              <a:buFont typeface="Arial"/>
              <a:buChar char="•"/>
            </a:pPr>
            <a:r>
              <a:rPr lang="en-US" sz="2418">
                <a:solidFill>
                  <a:srgbClr val="FFFFFF"/>
                </a:solidFill>
                <a:latin typeface="Poppins"/>
                <a:ea typeface="Poppins"/>
                <a:cs typeface="Poppins"/>
                <a:sym typeface="Poppins"/>
              </a:rPr>
              <a:t>DistilBERT can be fine-tuned on specific datasets using techniques like transfer learning, allowing it to adapt to specialized tasks efficiently.</a:t>
            </a:r>
          </a:p>
          <a:p>
            <a:pPr algn="just" marL="522192" indent="-261096" lvl="1">
              <a:lnSpc>
                <a:spcPts val="3386"/>
              </a:lnSpc>
              <a:buFont typeface="Arial"/>
              <a:buChar char="•"/>
            </a:pPr>
            <a:r>
              <a:rPr lang="en-US" sz="2418">
                <a:solidFill>
                  <a:srgbClr val="FFFFFF"/>
                </a:solidFill>
                <a:latin typeface="Poppins"/>
                <a:ea typeface="Poppins"/>
                <a:cs typeface="Poppins"/>
                <a:sym typeface="Poppins"/>
              </a:rPr>
              <a:t>Use Cases : Amazon Reviews Sentiment Analysis </a:t>
            </a:r>
          </a:p>
          <a:p>
            <a:pPr algn="just" marL="522192" indent="-261096" lvl="1">
              <a:lnSpc>
                <a:spcPts val="3386"/>
              </a:lnSpc>
              <a:buFont typeface="Arial"/>
              <a:buChar char="•"/>
            </a:pPr>
            <a:r>
              <a:rPr lang="en-US" sz="2418">
                <a:solidFill>
                  <a:srgbClr val="FFFFFF"/>
                </a:solidFill>
                <a:latin typeface="Poppins"/>
                <a:ea typeface="Poppins"/>
                <a:cs typeface="Poppins"/>
                <a:sym typeface="Poppins"/>
              </a:rPr>
              <a:t>Total Reviews: 20,000 Amazon reviews</a:t>
            </a:r>
          </a:p>
          <a:p>
            <a:pPr algn="just" marL="522192" indent="-261096" lvl="1">
              <a:lnSpc>
                <a:spcPts val="3386"/>
              </a:lnSpc>
              <a:buFont typeface="Arial"/>
              <a:buChar char="•"/>
            </a:pPr>
            <a:r>
              <a:rPr lang="en-US" sz="2418">
                <a:solidFill>
                  <a:srgbClr val="FFFFFF"/>
                </a:solidFill>
                <a:latin typeface="Poppins"/>
                <a:ea typeface="Poppins"/>
                <a:cs typeface="Poppins"/>
                <a:sym typeface="Poppins"/>
              </a:rPr>
              <a:t>.Labeling: Each review is paired with a sentiment label (positive or negative). </a:t>
            </a:r>
          </a:p>
          <a:p>
            <a:pPr algn="just" marL="522192" indent="-261096" lvl="1">
              <a:lnSpc>
                <a:spcPts val="3386"/>
              </a:lnSpc>
              <a:buFont typeface="Arial"/>
              <a:buChar char="•"/>
            </a:pPr>
            <a:r>
              <a:rPr lang="en-US" sz="2418">
                <a:solidFill>
                  <a:srgbClr val="FFFFFF"/>
                </a:solidFill>
                <a:latin typeface="Poppins"/>
                <a:ea typeface="Poppins"/>
                <a:cs typeface="Poppins"/>
                <a:sym typeface="Poppins"/>
              </a:rPr>
              <a:t>Model Hyperparameters</a:t>
            </a:r>
          </a:p>
          <a:p>
            <a:pPr algn="just" marL="522192" indent="-261096" lvl="1">
              <a:lnSpc>
                <a:spcPts val="3386"/>
              </a:lnSpc>
              <a:buFont typeface="Arial"/>
              <a:buChar char="•"/>
            </a:pPr>
            <a:r>
              <a:rPr lang="en-US" sz="2418">
                <a:solidFill>
                  <a:srgbClr val="FFFFFF"/>
                </a:solidFill>
                <a:latin typeface="Poppins"/>
                <a:ea typeface="Poppins"/>
                <a:cs typeface="Poppins"/>
                <a:sym typeface="Poppins"/>
              </a:rPr>
              <a:t>Training Epochs:</a:t>
            </a:r>
          </a:p>
          <a:p>
            <a:pPr algn="just" marL="522192" indent="-261096" lvl="1">
              <a:lnSpc>
                <a:spcPts val="3386"/>
              </a:lnSpc>
              <a:buFont typeface="Arial"/>
              <a:buChar char="•"/>
            </a:pPr>
            <a:r>
              <a:rPr lang="en-US" sz="2418">
                <a:solidFill>
                  <a:srgbClr val="FFFFFF"/>
                </a:solidFill>
                <a:latin typeface="Poppins"/>
                <a:ea typeface="Poppins"/>
                <a:cs typeface="Poppins"/>
                <a:sym typeface="Poppins"/>
              </a:rPr>
              <a:t>train_epochs = 5</a:t>
            </a:r>
          </a:p>
          <a:p>
            <a:pPr algn="just" marL="522192" indent="-261096" lvl="1">
              <a:lnSpc>
                <a:spcPts val="3386"/>
              </a:lnSpc>
              <a:spcBef>
                <a:spcPct val="0"/>
              </a:spcBef>
              <a:buFont typeface="Arial"/>
              <a:buChar char="•"/>
            </a:pPr>
            <a:r>
              <a:rPr lang="en-US" sz="2418">
                <a:solidFill>
                  <a:srgbClr val="FFFFFF"/>
                </a:solidFill>
                <a:latin typeface="Poppins"/>
                <a:ea typeface="Poppins"/>
                <a:cs typeface="Poppins"/>
                <a:sym typeface="Poppins"/>
              </a:rPr>
              <a:t>The model is trained for 5 epochs to ensure convergence and minimize overfitting.</a:t>
            </a:r>
          </a:p>
        </p:txBody>
      </p:sp>
      <p:sp>
        <p:nvSpPr>
          <p:cNvPr name="Freeform 7" id="7"/>
          <p:cNvSpPr/>
          <p:nvPr/>
        </p:nvSpPr>
        <p:spPr>
          <a:xfrm flipH="false" flipV="false" rot="0">
            <a:off x="3612644" y="7882264"/>
            <a:ext cx="2318608" cy="2292524"/>
          </a:xfrm>
          <a:custGeom>
            <a:avLst/>
            <a:gdLst/>
            <a:ahLst/>
            <a:cxnLst/>
            <a:rect r="r" b="b" t="t" l="l"/>
            <a:pathLst>
              <a:path h="2292524" w="2318608">
                <a:moveTo>
                  <a:pt x="0" y="0"/>
                </a:moveTo>
                <a:lnTo>
                  <a:pt x="2318608" y="0"/>
                </a:lnTo>
                <a:lnTo>
                  <a:pt x="2318608" y="2292523"/>
                </a:lnTo>
                <a:lnTo>
                  <a:pt x="0" y="2292523"/>
                </a:lnTo>
                <a:lnTo>
                  <a:pt x="0" y="0"/>
                </a:lnTo>
                <a:close/>
              </a:path>
            </a:pathLst>
          </a:custGeom>
          <a:blipFill>
            <a:blip r:embed="rId5">
              <a:alphaModFix amt="18000"/>
            </a:blip>
            <a:stretch>
              <a:fillRect l="0" t="0" r="0" b="0"/>
            </a:stretch>
          </a:blipFill>
        </p:spPr>
      </p:sp>
      <p:sp>
        <p:nvSpPr>
          <p:cNvPr name="TextBox 8" id="8"/>
          <p:cNvSpPr txBox="true"/>
          <p:nvPr/>
        </p:nvSpPr>
        <p:spPr>
          <a:xfrm rot="0">
            <a:off x="16421303" y="800264"/>
            <a:ext cx="986517" cy="686880"/>
          </a:xfrm>
          <a:prstGeom prst="rect">
            <a:avLst/>
          </a:prstGeom>
        </p:spPr>
        <p:txBody>
          <a:bodyPr anchor="t" rtlCol="false" tIns="0" lIns="0" bIns="0" rIns="0">
            <a:spAutoFit/>
          </a:bodyPr>
          <a:lstStyle/>
          <a:p>
            <a:pPr algn="l">
              <a:lnSpc>
                <a:spcPts val="5027"/>
              </a:lnSpc>
              <a:spcBef>
                <a:spcPct val="0"/>
              </a:spcBef>
            </a:pPr>
            <a:r>
              <a:rPr lang="en-US" sz="3590">
                <a:solidFill>
                  <a:srgbClr val="FFFFFF"/>
                </a:solidFill>
                <a:latin typeface="Academy"/>
                <a:ea typeface="Academy"/>
                <a:cs typeface="Academy"/>
                <a:sym typeface="Academy"/>
              </a:rPr>
              <a:t>16</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5444" r="-10809" b="-16049"/>
            </a:stretch>
          </a:blipFill>
        </p:spPr>
      </p:sp>
      <p:sp>
        <p:nvSpPr>
          <p:cNvPr name="Freeform 3" id="3"/>
          <p:cNvSpPr/>
          <p:nvPr/>
        </p:nvSpPr>
        <p:spPr>
          <a:xfrm flipH="false" flipV="false" rot="0">
            <a:off x="1183907" y="886142"/>
            <a:ext cx="561705" cy="631774"/>
          </a:xfrm>
          <a:custGeom>
            <a:avLst/>
            <a:gdLst/>
            <a:ahLst/>
            <a:cxnLst/>
            <a:rect r="r" b="b" t="t" l="l"/>
            <a:pathLst>
              <a:path h="631774" w="561705">
                <a:moveTo>
                  <a:pt x="0" y="0"/>
                </a:moveTo>
                <a:lnTo>
                  <a:pt x="561705" y="0"/>
                </a:lnTo>
                <a:lnTo>
                  <a:pt x="561705" y="631775"/>
                </a:lnTo>
                <a:lnTo>
                  <a:pt x="0" y="63177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216279" y="-460097"/>
            <a:ext cx="3362077" cy="3324253"/>
          </a:xfrm>
          <a:custGeom>
            <a:avLst/>
            <a:gdLst/>
            <a:ahLst/>
            <a:cxnLst/>
            <a:rect r="r" b="b" t="t" l="l"/>
            <a:pathLst>
              <a:path h="3324253" w="3362077">
                <a:moveTo>
                  <a:pt x="0" y="0"/>
                </a:moveTo>
                <a:lnTo>
                  <a:pt x="3362077" y="0"/>
                </a:lnTo>
                <a:lnTo>
                  <a:pt x="3362077" y="3324253"/>
                </a:lnTo>
                <a:lnTo>
                  <a:pt x="0" y="3324253"/>
                </a:lnTo>
                <a:lnTo>
                  <a:pt x="0" y="0"/>
                </a:lnTo>
                <a:close/>
              </a:path>
            </a:pathLst>
          </a:custGeom>
          <a:blipFill>
            <a:blip r:embed="rId5">
              <a:alphaModFix amt="18000"/>
            </a:blip>
            <a:stretch>
              <a:fillRect l="0" t="0" r="0" b="0"/>
            </a:stretch>
          </a:blipFill>
        </p:spPr>
      </p:sp>
      <p:sp>
        <p:nvSpPr>
          <p:cNvPr name="TextBox 5" id="5"/>
          <p:cNvSpPr txBox="true"/>
          <p:nvPr/>
        </p:nvSpPr>
        <p:spPr>
          <a:xfrm rot="0">
            <a:off x="0" y="3879785"/>
            <a:ext cx="7756217" cy="5148741"/>
          </a:xfrm>
          <a:prstGeom prst="rect">
            <a:avLst/>
          </a:prstGeom>
        </p:spPr>
        <p:txBody>
          <a:bodyPr anchor="t" rtlCol="false" tIns="0" lIns="0" bIns="0" rIns="0">
            <a:spAutoFit/>
          </a:bodyPr>
          <a:lstStyle/>
          <a:p>
            <a:pPr algn="just" marL="522192" indent="-261096" lvl="1">
              <a:lnSpc>
                <a:spcPts val="3386"/>
              </a:lnSpc>
              <a:buFont typeface="Arial"/>
              <a:buChar char="•"/>
            </a:pPr>
            <a:r>
              <a:rPr lang="en-US" sz="2418">
                <a:solidFill>
                  <a:srgbClr val="FFFFFF"/>
                </a:solidFill>
                <a:latin typeface="Poppins"/>
                <a:ea typeface="Poppins"/>
                <a:cs typeface="Poppins"/>
                <a:sym typeface="Poppins"/>
              </a:rPr>
              <a:t>Weight Decay:</a:t>
            </a:r>
          </a:p>
          <a:p>
            <a:pPr algn="just" marL="522192" indent="-261096" lvl="1">
              <a:lnSpc>
                <a:spcPts val="3386"/>
              </a:lnSpc>
              <a:buFont typeface="Arial"/>
              <a:buChar char="•"/>
            </a:pPr>
            <a:r>
              <a:rPr lang="en-US" sz="2418">
                <a:solidFill>
                  <a:srgbClr val="FFFFFF"/>
                </a:solidFill>
                <a:latin typeface="Poppins"/>
                <a:ea typeface="Poppins"/>
                <a:cs typeface="Poppins"/>
                <a:sym typeface="Poppins"/>
              </a:rPr>
              <a:t>weight_decay = 0.01</a:t>
            </a:r>
          </a:p>
          <a:p>
            <a:pPr algn="just" marL="522192" indent="-261096" lvl="1">
              <a:lnSpc>
                <a:spcPts val="3386"/>
              </a:lnSpc>
              <a:buFont typeface="Arial"/>
              <a:buChar char="•"/>
            </a:pPr>
            <a:r>
              <a:rPr lang="en-US" sz="2418">
                <a:solidFill>
                  <a:srgbClr val="FFFFFF"/>
                </a:solidFill>
                <a:latin typeface="Poppins"/>
                <a:ea typeface="Poppins"/>
                <a:cs typeface="Poppins"/>
                <a:sym typeface="Poppins"/>
              </a:rPr>
              <a:t>Regularization technique to prevent overfitting by penalizing large weights.</a:t>
            </a:r>
          </a:p>
          <a:p>
            <a:pPr algn="just" marL="522192" indent="-261096" lvl="1">
              <a:lnSpc>
                <a:spcPts val="3386"/>
              </a:lnSpc>
              <a:buFont typeface="Arial"/>
              <a:buChar char="•"/>
            </a:pPr>
            <a:r>
              <a:rPr lang="en-US" sz="2418">
                <a:solidFill>
                  <a:srgbClr val="FFFFFF"/>
                </a:solidFill>
                <a:latin typeface="Poppins"/>
                <a:ea typeface="Poppins"/>
                <a:cs typeface="Poppins"/>
                <a:sym typeface="Poppins"/>
              </a:rPr>
              <a:t>Early Stopping:</a:t>
            </a:r>
          </a:p>
          <a:p>
            <a:pPr algn="just" marL="522192" indent="-261096" lvl="1">
              <a:lnSpc>
                <a:spcPts val="3386"/>
              </a:lnSpc>
              <a:buFont typeface="Arial"/>
              <a:buChar char="•"/>
            </a:pPr>
            <a:r>
              <a:rPr lang="en-US" sz="2418">
                <a:solidFill>
                  <a:srgbClr val="FFFFFF"/>
                </a:solidFill>
                <a:latin typeface="Poppins"/>
                <a:ea typeface="Poppins"/>
                <a:cs typeface="Poppins"/>
                <a:sym typeface="Poppins"/>
              </a:rPr>
              <a:t>early_stopping_patience = 3</a:t>
            </a:r>
          </a:p>
          <a:p>
            <a:pPr algn="just" marL="522192" indent="-261096" lvl="1">
              <a:lnSpc>
                <a:spcPts val="3386"/>
              </a:lnSpc>
              <a:buFont typeface="Arial"/>
              <a:buChar char="•"/>
            </a:pPr>
            <a:r>
              <a:rPr lang="en-US" sz="2418">
                <a:solidFill>
                  <a:srgbClr val="FFFFFF"/>
                </a:solidFill>
                <a:latin typeface="Poppins"/>
                <a:ea typeface="Poppins"/>
                <a:cs typeface="Poppins"/>
                <a:sym typeface="Poppins"/>
              </a:rPr>
              <a:t>If validation performance doesn’t improve for 3 consecutive epochs, training is halted to avoid overfitting. </a:t>
            </a:r>
          </a:p>
          <a:p>
            <a:pPr algn="just" marL="522192" indent="-261096" lvl="1">
              <a:lnSpc>
                <a:spcPts val="3386"/>
              </a:lnSpc>
              <a:buFont typeface="Arial"/>
              <a:buChar char="•"/>
            </a:pPr>
            <a:r>
              <a:rPr lang="en-US" sz="2418">
                <a:solidFill>
                  <a:srgbClr val="FFFFFF"/>
                </a:solidFill>
                <a:latin typeface="Poppins"/>
                <a:ea typeface="Poppins"/>
                <a:cs typeface="Poppins"/>
                <a:sym typeface="Poppins"/>
              </a:rPr>
              <a:t>Performance:</a:t>
            </a:r>
          </a:p>
          <a:p>
            <a:pPr algn="just" marL="522192" indent="-261096" lvl="1">
              <a:lnSpc>
                <a:spcPts val="3386"/>
              </a:lnSpc>
              <a:buFont typeface="Arial"/>
              <a:buChar char="•"/>
            </a:pPr>
            <a:r>
              <a:rPr lang="en-US" sz="2418">
                <a:solidFill>
                  <a:srgbClr val="FFFFFF"/>
                </a:solidFill>
                <a:latin typeface="Poppins"/>
                <a:ea typeface="Poppins"/>
                <a:cs typeface="Poppins"/>
                <a:sym typeface="Poppins"/>
              </a:rPr>
              <a:t>Accuracy; 85% - F1 : 85%  </a:t>
            </a:r>
          </a:p>
          <a:p>
            <a:pPr algn="just" marL="522192" indent="-261096" lvl="1">
              <a:lnSpc>
                <a:spcPts val="3386"/>
              </a:lnSpc>
              <a:spcBef>
                <a:spcPct val="0"/>
              </a:spcBef>
              <a:buFont typeface="Arial"/>
              <a:buChar char="•"/>
            </a:pPr>
            <a:r>
              <a:rPr lang="en-US" sz="2418">
                <a:solidFill>
                  <a:srgbClr val="FFFFFF"/>
                </a:solidFill>
                <a:latin typeface="Poppins"/>
                <a:ea typeface="Poppins"/>
                <a:cs typeface="Poppins"/>
                <a:sym typeface="Poppins"/>
              </a:rPr>
              <a:t>Training Loss : 0.14  - validation loss : 0.63</a:t>
            </a:r>
          </a:p>
        </p:txBody>
      </p:sp>
      <p:sp>
        <p:nvSpPr>
          <p:cNvPr name="Freeform 6" id="6"/>
          <p:cNvSpPr/>
          <p:nvPr/>
        </p:nvSpPr>
        <p:spPr>
          <a:xfrm flipH="false" flipV="false" rot="0">
            <a:off x="3612644" y="7882264"/>
            <a:ext cx="2318608" cy="2292524"/>
          </a:xfrm>
          <a:custGeom>
            <a:avLst/>
            <a:gdLst/>
            <a:ahLst/>
            <a:cxnLst/>
            <a:rect r="r" b="b" t="t" l="l"/>
            <a:pathLst>
              <a:path h="2292524" w="2318608">
                <a:moveTo>
                  <a:pt x="0" y="0"/>
                </a:moveTo>
                <a:lnTo>
                  <a:pt x="2318608" y="0"/>
                </a:lnTo>
                <a:lnTo>
                  <a:pt x="2318608" y="2292523"/>
                </a:lnTo>
                <a:lnTo>
                  <a:pt x="0" y="2292523"/>
                </a:lnTo>
                <a:lnTo>
                  <a:pt x="0" y="0"/>
                </a:lnTo>
                <a:close/>
              </a:path>
            </a:pathLst>
          </a:custGeom>
          <a:blipFill>
            <a:blip r:embed="rId5">
              <a:alphaModFix amt="18000"/>
            </a:blip>
            <a:stretch>
              <a:fillRect l="0" t="0" r="0" b="0"/>
            </a:stretch>
          </a:blipFill>
        </p:spPr>
      </p:sp>
      <p:sp>
        <p:nvSpPr>
          <p:cNvPr name="Freeform 7" id="7"/>
          <p:cNvSpPr/>
          <p:nvPr/>
        </p:nvSpPr>
        <p:spPr>
          <a:xfrm flipH="false" flipV="false" rot="0">
            <a:off x="8081310" y="4804893"/>
            <a:ext cx="9981866" cy="3774954"/>
          </a:xfrm>
          <a:custGeom>
            <a:avLst/>
            <a:gdLst/>
            <a:ahLst/>
            <a:cxnLst/>
            <a:rect r="r" b="b" t="t" l="l"/>
            <a:pathLst>
              <a:path h="3774954" w="9981866">
                <a:moveTo>
                  <a:pt x="0" y="0"/>
                </a:moveTo>
                <a:lnTo>
                  <a:pt x="9981865" y="0"/>
                </a:lnTo>
                <a:lnTo>
                  <a:pt x="9981865" y="3774954"/>
                </a:lnTo>
                <a:lnTo>
                  <a:pt x="0" y="3774954"/>
                </a:lnTo>
                <a:lnTo>
                  <a:pt x="0" y="0"/>
                </a:lnTo>
                <a:close/>
              </a:path>
            </a:pathLst>
          </a:custGeom>
          <a:blipFill>
            <a:blip r:embed="rId6"/>
            <a:stretch>
              <a:fillRect l="-13519" t="-202221" r="-180836" b="-135599"/>
            </a:stretch>
          </a:blipFill>
        </p:spPr>
      </p:sp>
      <p:sp>
        <p:nvSpPr>
          <p:cNvPr name="TextBox 8" id="8"/>
          <p:cNvSpPr txBox="true"/>
          <p:nvPr/>
        </p:nvSpPr>
        <p:spPr>
          <a:xfrm rot="0">
            <a:off x="4228003" y="612387"/>
            <a:ext cx="10299920" cy="2867341"/>
          </a:xfrm>
          <a:prstGeom prst="rect">
            <a:avLst/>
          </a:prstGeom>
        </p:spPr>
        <p:txBody>
          <a:bodyPr anchor="t" rtlCol="false" tIns="0" lIns="0" bIns="0" rIns="0">
            <a:spAutoFit/>
          </a:bodyPr>
          <a:lstStyle/>
          <a:p>
            <a:pPr algn="l">
              <a:lnSpc>
                <a:spcPts val="10341"/>
              </a:lnSpc>
            </a:pPr>
            <a:r>
              <a:rPr lang="en-US" sz="11120" b="true">
                <a:solidFill>
                  <a:srgbClr val="FFFFFF"/>
                </a:solidFill>
                <a:latin typeface="Codec Pro Bold"/>
                <a:ea typeface="Codec Pro Bold"/>
                <a:cs typeface="Codec Pro Bold"/>
                <a:sym typeface="Codec Pro Bold"/>
              </a:rPr>
              <a:t>Fine tune using DistilBERT</a:t>
            </a:r>
          </a:p>
        </p:txBody>
      </p:sp>
      <p:sp>
        <p:nvSpPr>
          <p:cNvPr name="TextBox 9" id="9"/>
          <p:cNvSpPr txBox="true"/>
          <p:nvPr/>
        </p:nvSpPr>
        <p:spPr>
          <a:xfrm rot="0">
            <a:off x="16421303" y="800264"/>
            <a:ext cx="986517" cy="686880"/>
          </a:xfrm>
          <a:prstGeom prst="rect">
            <a:avLst/>
          </a:prstGeom>
        </p:spPr>
        <p:txBody>
          <a:bodyPr anchor="t" rtlCol="false" tIns="0" lIns="0" bIns="0" rIns="0">
            <a:spAutoFit/>
          </a:bodyPr>
          <a:lstStyle/>
          <a:p>
            <a:pPr algn="l">
              <a:lnSpc>
                <a:spcPts val="5027"/>
              </a:lnSpc>
              <a:spcBef>
                <a:spcPct val="0"/>
              </a:spcBef>
            </a:pPr>
            <a:r>
              <a:rPr lang="en-US" sz="3590">
                <a:solidFill>
                  <a:srgbClr val="FFFFFF"/>
                </a:solidFill>
                <a:latin typeface="Academy"/>
                <a:ea typeface="Academy"/>
                <a:cs typeface="Academy"/>
                <a:sym typeface="Academy"/>
              </a:rPr>
              <a:t>17</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333" r="0" b="-9333"/>
            </a:stretch>
          </a:blipFill>
        </p:spPr>
      </p:sp>
      <p:sp>
        <p:nvSpPr>
          <p:cNvPr name="Freeform 3" id="3"/>
          <p:cNvSpPr/>
          <p:nvPr/>
        </p:nvSpPr>
        <p:spPr>
          <a:xfrm flipH="false" flipV="false" rot="0">
            <a:off x="4717973" y="717473"/>
            <a:ext cx="8852053" cy="8852053"/>
          </a:xfrm>
          <a:custGeom>
            <a:avLst/>
            <a:gdLst/>
            <a:ahLst/>
            <a:cxnLst/>
            <a:rect r="r" b="b" t="t" l="l"/>
            <a:pathLst>
              <a:path h="8852053" w="8852053">
                <a:moveTo>
                  <a:pt x="0" y="0"/>
                </a:moveTo>
                <a:lnTo>
                  <a:pt x="8852054" y="0"/>
                </a:lnTo>
                <a:lnTo>
                  <a:pt x="8852054" y="8852054"/>
                </a:lnTo>
                <a:lnTo>
                  <a:pt x="0" y="8852054"/>
                </a:lnTo>
                <a:lnTo>
                  <a:pt x="0" y="0"/>
                </a:lnTo>
                <a:close/>
              </a:path>
            </a:pathLst>
          </a:custGeom>
          <a:blipFill>
            <a:blip r:embed="rId3">
              <a:alphaModFix amt="7999"/>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4156269" y="712813"/>
            <a:ext cx="561705" cy="631774"/>
          </a:xfrm>
          <a:custGeom>
            <a:avLst/>
            <a:gdLst/>
            <a:ahLst/>
            <a:cxnLst/>
            <a:rect r="r" b="b" t="t" l="l"/>
            <a:pathLst>
              <a:path h="631774" w="561705">
                <a:moveTo>
                  <a:pt x="0" y="0"/>
                </a:moveTo>
                <a:lnTo>
                  <a:pt x="561704" y="0"/>
                </a:lnTo>
                <a:lnTo>
                  <a:pt x="561704" y="631774"/>
                </a:lnTo>
                <a:lnTo>
                  <a:pt x="0" y="63177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1757340" y="9361396"/>
            <a:ext cx="7315200" cy="1077329"/>
          </a:xfrm>
          <a:custGeom>
            <a:avLst/>
            <a:gdLst/>
            <a:ahLst/>
            <a:cxnLst/>
            <a:rect r="r" b="b" t="t" l="l"/>
            <a:pathLst>
              <a:path h="1077329" w="7315200">
                <a:moveTo>
                  <a:pt x="0" y="0"/>
                </a:moveTo>
                <a:lnTo>
                  <a:pt x="7315200" y="0"/>
                </a:lnTo>
                <a:lnTo>
                  <a:pt x="7315200" y="1077329"/>
                </a:lnTo>
                <a:lnTo>
                  <a:pt x="0" y="1077329"/>
                </a:lnTo>
                <a:lnTo>
                  <a:pt x="0" y="0"/>
                </a:lnTo>
                <a:close/>
              </a:path>
            </a:pathLst>
          </a:custGeom>
          <a:blipFill>
            <a:blip r:embed="rId7">
              <a:alphaModFix amt="23000"/>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2337543" y="409815"/>
            <a:ext cx="7315200" cy="1077329"/>
          </a:xfrm>
          <a:custGeom>
            <a:avLst/>
            <a:gdLst/>
            <a:ahLst/>
            <a:cxnLst/>
            <a:rect r="r" b="b" t="t" l="l"/>
            <a:pathLst>
              <a:path h="1077329" w="7315200">
                <a:moveTo>
                  <a:pt x="0" y="0"/>
                </a:moveTo>
                <a:lnTo>
                  <a:pt x="7315200" y="0"/>
                </a:lnTo>
                <a:lnTo>
                  <a:pt x="7315200" y="1077330"/>
                </a:lnTo>
                <a:lnTo>
                  <a:pt x="0" y="1077330"/>
                </a:lnTo>
                <a:lnTo>
                  <a:pt x="0" y="0"/>
                </a:lnTo>
                <a:close/>
              </a:path>
            </a:pathLst>
          </a:custGeom>
          <a:blipFill>
            <a:blip r:embed="rId7">
              <a:alphaModFix amt="23000"/>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false" flipV="false" rot="0">
            <a:off x="11308428" y="2246649"/>
            <a:ext cx="431761" cy="283392"/>
          </a:xfrm>
          <a:custGeom>
            <a:avLst/>
            <a:gdLst/>
            <a:ahLst/>
            <a:cxnLst/>
            <a:rect r="r" b="b" t="t" l="l"/>
            <a:pathLst>
              <a:path h="283392" w="431761">
                <a:moveTo>
                  <a:pt x="0" y="0"/>
                </a:moveTo>
                <a:lnTo>
                  <a:pt x="431761" y="0"/>
                </a:lnTo>
                <a:lnTo>
                  <a:pt x="431761" y="283393"/>
                </a:lnTo>
                <a:lnTo>
                  <a:pt x="0" y="283393"/>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8" id="8"/>
          <p:cNvSpPr txBox="true"/>
          <p:nvPr/>
        </p:nvSpPr>
        <p:spPr>
          <a:xfrm rot="0">
            <a:off x="11896015" y="2248662"/>
            <a:ext cx="4813748" cy="339471"/>
          </a:xfrm>
          <a:prstGeom prst="rect">
            <a:avLst/>
          </a:prstGeom>
        </p:spPr>
        <p:txBody>
          <a:bodyPr anchor="t" rtlCol="false" tIns="0" lIns="0" bIns="0" rIns="0">
            <a:spAutoFit/>
          </a:bodyPr>
          <a:lstStyle/>
          <a:p>
            <a:pPr algn="l">
              <a:lnSpc>
                <a:spcPts val="2232"/>
              </a:lnSpc>
            </a:pPr>
            <a:r>
              <a:rPr lang="en-US" sz="2400" b="true">
                <a:solidFill>
                  <a:srgbClr val="FFFFFF"/>
                </a:solidFill>
                <a:latin typeface="Codec Pro Bold"/>
                <a:ea typeface="Codec Pro Bold"/>
                <a:cs typeface="Codec Pro Bold"/>
                <a:sym typeface="Codec Pro Bold"/>
              </a:rPr>
              <a:t>omniameabed@gmail.com</a:t>
            </a:r>
          </a:p>
        </p:txBody>
      </p:sp>
      <p:sp>
        <p:nvSpPr>
          <p:cNvPr name="TextBox 9" id="9"/>
          <p:cNvSpPr txBox="true"/>
          <p:nvPr/>
        </p:nvSpPr>
        <p:spPr>
          <a:xfrm rot="0">
            <a:off x="11862115" y="3712483"/>
            <a:ext cx="4523127" cy="339471"/>
          </a:xfrm>
          <a:prstGeom prst="rect">
            <a:avLst/>
          </a:prstGeom>
        </p:spPr>
        <p:txBody>
          <a:bodyPr anchor="t" rtlCol="false" tIns="0" lIns="0" bIns="0" rIns="0">
            <a:spAutoFit/>
          </a:bodyPr>
          <a:lstStyle/>
          <a:p>
            <a:pPr algn="l">
              <a:lnSpc>
                <a:spcPts val="2232"/>
              </a:lnSpc>
            </a:pPr>
            <a:r>
              <a:rPr lang="en-US" sz="2400" b="true">
                <a:solidFill>
                  <a:srgbClr val="FFFFFF"/>
                </a:solidFill>
                <a:latin typeface="Codec Pro Bold"/>
                <a:ea typeface="Codec Pro Bold"/>
                <a:cs typeface="Codec Pro Bold"/>
                <a:sym typeface="Codec Pro Bold"/>
              </a:rPr>
              <a:t>alaausayed@gmail.com</a:t>
            </a:r>
          </a:p>
        </p:txBody>
      </p:sp>
      <p:sp>
        <p:nvSpPr>
          <p:cNvPr name="TextBox 10" id="10"/>
          <p:cNvSpPr txBox="true"/>
          <p:nvPr/>
        </p:nvSpPr>
        <p:spPr>
          <a:xfrm rot="0">
            <a:off x="11862115" y="5297443"/>
            <a:ext cx="4523127" cy="339471"/>
          </a:xfrm>
          <a:prstGeom prst="rect">
            <a:avLst/>
          </a:prstGeom>
        </p:spPr>
        <p:txBody>
          <a:bodyPr anchor="t" rtlCol="false" tIns="0" lIns="0" bIns="0" rIns="0">
            <a:spAutoFit/>
          </a:bodyPr>
          <a:lstStyle/>
          <a:p>
            <a:pPr algn="l">
              <a:lnSpc>
                <a:spcPts val="2232"/>
              </a:lnSpc>
            </a:pPr>
            <a:r>
              <a:rPr lang="en-US" sz="2400" b="true">
                <a:solidFill>
                  <a:srgbClr val="FFFFFF"/>
                </a:solidFill>
                <a:latin typeface="Codec Pro Bold"/>
                <a:ea typeface="Codec Pro Bold"/>
                <a:cs typeface="Codec Pro Bold"/>
                <a:sym typeface="Codec Pro Bold"/>
              </a:rPr>
              <a:t>samiromnia83@gmail.com</a:t>
            </a:r>
          </a:p>
        </p:txBody>
      </p:sp>
      <p:sp>
        <p:nvSpPr>
          <p:cNvPr name="TextBox 11" id="11"/>
          <p:cNvSpPr txBox="true"/>
          <p:nvPr/>
        </p:nvSpPr>
        <p:spPr>
          <a:xfrm rot="0">
            <a:off x="11862115" y="6779914"/>
            <a:ext cx="5280483" cy="339471"/>
          </a:xfrm>
          <a:prstGeom prst="rect">
            <a:avLst/>
          </a:prstGeom>
        </p:spPr>
        <p:txBody>
          <a:bodyPr anchor="t" rtlCol="false" tIns="0" lIns="0" bIns="0" rIns="0">
            <a:spAutoFit/>
          </a:bodyPr>
          <a:lstStyle/>
          <a:p>
            <a:pPr algn="l">
              <a:lnSpc>
                <a:spcPts val="2232"/>
              </a:lnSpc>
            </a:pPr>
            <a:r>
              <a:rPr lang="en-US" sz="2400" b="true">
                <a:solidFill>
                  <a:srgbClr val="FFFFFF"/>
                </a:solidFill>
                <a:latin typeface="Codec Pro Bold"/>
                <a:ea typeface="Codec Pro Bold"/>
                <a:cs typeface="Codec Pro Bold"/>
                <a:sym typeface="Codec Pro Bold"/>
              </a:rPr>
              <a:t>asmaamohamedali56@gmail.com</a:t>
            </a:r>
          </a:p>
        </p:txBody>
      </p:sp>
      <p:sp>
        <p:nvSpPr>
          <p:cNvPr name="TextBox 12" id="12"/>
          <p:cNvSpPr txBox="true"/>
          <p:nvPr/>
        </p:nvSpPr>
        <p:spPr>
          <a:xfrm rot="0">
            <a:off x="12057335" y="8338585"/>
            <a:ext cx="4523127" cy="339471"/>
          </a:xfrm>
          <a:prstGeom prst="rect">
            <a:avLst/>
          </a:prstGeom>
        </p:spPr>
        <p:txBody>
          <a:bodyPr anchor="t" rtlCol="false" tIns="0" lIns="0" bIns="0" rIns="0">
            <a:spAutoFit/>
          </a:bodyPr>
          <a:lstStyle/>
          <a:p>
            <a:pPr algn="l">
              <a:lnSpc>
                <a:spcPts val="2232"/>
              </a:lnSpc>
            </a:pPr>
            <a:r>
              <a:rPr lang="en-US" sz="2400" b="true">
                <a:solidFill>
                  <a:srgbClr val="FFFFFF"/>
                </a:solidFill>
                <a:latin typeface="Codec Pro Bold"/>
                <a:ea typeface="Codec Pro Bold"/>
                <a:cs typeface="Codec Pro Bold"/>
                <a:sym typeface="Codec Pro Bold"/>
              </a:rPr>
              <a:t>rasamm313612@gmail.com</a:t>
            </a:r>
          </a:p>
        </p:txBody>
      </p:sp>
      <p:sp>
        <p:nvSpPr>
          <p:cNvPr name="Freeform 13" id="13"/>
          <p:cNvSpPr/>
          <p:nvPr/>
        </p:nvSpPr>
        <p:spPr>
          <a:xfrm flipH="false" flipV="false" rot="0">
            <a:off x="11308428" y="3712483"/>
            <a:ext cx="405695" cy="266283"/>
          </a:xfrm>
          <a:custGeom>
            <a:avLst/>
            <a:gdLst/>
            <a:ahLst/>
            <a:cxnLst/>
            <a:rect r="r" b="b" t="t" l="l"/>
            <a:pathLst>
              <a:path h="266283" w="405695">
                <a:moveTo>
                  <a:pt x="0" y="0"/>
                </a:moveTo>
                <a:lnTo>
                  <a:pt x="405694" y="0"/>
                </a:lnTo>
                <a:lnTo>
                  <a:pt x="405694" y="266283"/>
                </a:lnTo>
                <a:lnTo>
                  <a:pt x="0" y="266283"/>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4" id="14"/>
          <p:cNvSpPr/>
          <p:nvPr/>
        </p:nvSpPr>
        <p:spPr>
          <a:xfrm flipH="false" flipV="false" rot="0">
            <a:off x="11308428" y="5293251"/>
            <a:ext cx="405695" cy="266283"/>
          </a:xfrm>
          <a:custGeom>
            <a:avLst/>
            <a:gdLst/>
            <a:ahLst/>
            <a:cxnLst/>
            <a:rect r="r" b="b" t="t" l="l"/>
            <a:pathLst>
              <a:path h="266283" w="405695">
                <a:moveTo>
                  <a:pt x="0" y="0"/>
                </a:moveTo>
                <a:lnTo>
                  <a:pt x="405694" y="0"/>
                </a:lnTo>
                <a:lnTo>
                  <a:pt x="405694" y="266283"/>
                </a:lnTo>
                <a:lnTo>
                  <a:pt x="0" y="266283"/>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5" id="15"/>
          <p:cNvSpPr/>
          <p:nvPr/>
        </p:nvSpPr>
        <p:spPr>
          <a:xfrm flipH="false" flipV="false" rot="0">
            <a:off x="11308428" y="6775722"/>
            <a:ext cx="405695" cy="266283"/>
          </a:xfrm>
          <a:custGeom>
            <a:avLst/>
            <a:gdLst/>
            <a:ahLst/>
            <a:cxnLst/>
            <a:rect r="r" b="b" t="t" l="l"/>
            <a:pathLst>
              <a:path h="266283" w="405695">
                <a:moveTo>
                  <a:pt x="0" y="0"/>
                </a:moveTo>
                <a:lnTo>
                  <a:pt x="405694" y="0"/>
                </a:lnTo>
                <a:lnTo>
                  <a:pt x="405694" y="266283"/>
                </a:lnTo>
                <a:lnTo>
                  <a:pt x="0" y="266283"/>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6" id="16"/>
          <p:cNvSpPr/>
          <p:nvPr/>
        </p:nvSpPr>
        <p:spPr>
          <a:xfrm flipH="false" flipV="false" rot="0">
            <a:off x="11511275" y="8324868"/>
            <a:ext cx="405695" cy="266283"/>
          </a:xfrm>
          <a:custGeom>
            <a:avLst/>
            <a:gdLst/>
            <a:ahLst/>
            <a:cxnLst/>
            <a:rect r="r" b="b" t="t" l="l"/>
            <a:pathLst>
              <a:path h="266283" w="405695">
                <a:moveTo>
                  <a:pt x="0" y="0"/>
                </a:moveTo>
                <a:lnTo>
                  <a:pt x="405695" y="0"/>
                </a:lnTo>
                <a:lnTo>
                  <a:pt x="405695" y="266283"/>
                </a:lnTo>
                <a:lnTo>
                  <a:pt x="0" y="266283"/>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7" id="17"/>
          <p:cNvSpPr txBox="true"/>
          <p:nvPr/>
        </p:nvSpPr>
        <p:spPr>
          <a:xfrm rot="0">
            <a:off x="960539" y="2135505"/>
            <a:ext cx="6450042" cy="575310"/>
          </a:xfrm>
          <a:prstGeom prst="rect">
            <a:avLst/>
          </a:prstGeom>
        </p:spPr>
        <p:txBody>
          <a:bodyPr anchor="t" rtlCol="false" tIns="0" lIns="0" bIns="0" rIns="0">
            <a:spAutoFit/>
          </a:bodyPr>
          <a:lstStyle/>
          <a:p>
            <a:pPr algn="l">
              <a:lnSpc>
                <a:spcPts val="3719"/>
              </a:lnSpc>
            </a:pPr>
            <a:r>
              <a:rPr lang="en-US" sz="3999" b="true">
                <a:solidFill>
                  <a:srgbClr val="FFFFFF"/>
                </a:solidFill>
                <a:latin typeface="Codec Pro Bold"/>
                <a:ea typeface="Codec Pro Bold"/>
                <a:cs typeface="Codec Pro Bold"/>
                <a:sym typeface="Codec Pro Bold"/>
              </a:rPr>
              <a:t>Omnia Ahmed Hussein </a:t>
            </a:r>
          </a:p>
        </p:txBody>
      </p:sp>
      <p:sp>
        <p:nvSpPr>
          <p:cNvPr name="TextBox 18" id="18"/>
          <p:cNvSpPr txBox="true"/>
          <p:nvPr/>
        </p:nvSpPr>
        <p:spPr>
          <a:xfrm rot="0">
            <a:off x="960539" y="3587115"/>
            <a:ext cx="6450042" cy="575310"/>
          </a:xfrm>
          <a:prstGeom prst="rect">
            <a:avLst/>
          </a:prstGeom>
        </p:spPr>
        <p:txBody>
          <a:bodyPr anchor="t" rtlCol="false" tIns="0" lIns="0" bIns="0" rIns="0">
            <a:spAutoFit/>
          </a:bodyPr>
          <a:lstStyle/>
          <a:p>
            <a:pPr algn="l">
              <a:lnSpc>
                <a:spcPts val="3719"/>
              </a:lnSpc>
            </a:pPr>
            <a:r>
              <a:rPr lang="en-US" sz="3999" b="true">
                <a:solidFill>
                  <a:srgbClr val="FFFFFF"/>
                </a:solidFill>
                <a:latin typeface="Codec Pro Bold"/>
                <a:ea typeface="Codec Pro Bold"/>
                <a:cs typeface="Codec Pro Bold"/>
                <a:sym typeface="Codec Pro Bold"/>
              </a:rPr>
              <a:t>Alaa Sayed AbdulKareem</a:t>
            </a:r>
          </a:p>
        </p:txBody>
      </p:sp>
      <p:sp>
        <p:nvSpPr>
          <p:cNvPr name="TextBox 19" id="19"/>
          <p:cNvSpPr txBox="true"/>
          <p:nvPr/>
        </p:nvSpPr>
        <p:spPr>
          <a:xfrm rot="0">
            <a:off x="960539" y="5172075"/>
            <a:ext cx="6450042" cy="575310"/>
          </a:xfrm>
          <a:prstGeom prst="rect">
            <a:avLst/>
          </a:prstGeom>
        </p:spPr>
        <p:txBody>
          <a:bodyPr anchor="t" rtlCol="false" tIns="0" lIns="0" bIns="0" rIns="0">
            <a:spAutoFit/>
          </a:bodyPr>
          <a:lstStyle/>
          <a:p>
            <a:pPr algn="l">
              <a:lnSpc>
                <a:spcPts val="3719"/>
              </a:lnSpc>
            </a:pPr>
            <a:r>
              <a:rPr lang="en-US" sz="3999" b="true">
                <a:solidFill>
                  <a:srgbClr val="FFFFFF"/>
                </a:solidFill>
                <a:latin typeface="Codec Pro Bold"/>
                <a:ea typeface="Codec Pro Bold"/>
                <a:cs typeface="Codec Pro Bold"/>
                <a:sym typeface="Codec Pro Bold"/>
              </a:rPr>
              <a:t>Omnia Samir Sediq</a:t>
            </a:r>
          </a:p>
        </p:txBody>
      </p:sp>
      <p:sp>
        <p:nvSpPr>
          <p:cNvPr name="TextBox 20" id="20"/>
          <p:cNvSpPr txBox="true"/>
          <p:nvPr/>
        </p:nvSpPr>
        <p:spPr>
          <a:xfrm rot="0">
            <a:off x="960539" y="6754627"/>
            <a:ext cx="6450042" cy="575310"/>
          </a:xfrm>
          <a:prstGeom prst="rect">
            <a:avLst/>
          </a:prstGeom>
        </p:spPr>
        <p:txBody>
          <a:bodyPr anchor="t" rtlCol="false" tIns="0" lIns="0" bIns="0" rIns="0">
            <a:spAutoFit/>
          </a:bodyPr>
          <a:lstStyle/>
          <a:p>
            <a:pPr algn="l">
              <a:lnSpc>
                <a:spcPts val="3719"/>
              </a:lnSpc>
            </a:pPr>
            <a:r>
              <a:rPr lang="en-US" sz="3999" b="true">
                <a:solidFill>
                  <a:srgbClr val="FFFFFF"/>
                </a:solidFill>
                <a:latin typeface="Codec Pro Bold"/>
                <a:ea typeface="Codec Pro Bold"/>
                <a:cs typeface="Codec Pro Bold"/>
                <a:sym typeface="Codec Pro Bold"/>
              </a:rPr>
              <a:t>Asmaa Mohamed Ali</a:t>
            </a:r>
          </a:p>
        </p:txBody>
      </p:sp>
      <p:sp>
        <p:nvSpPr>
          <p:cNvPr name="TextBox 21" id="21"/>
          <p:cNvSpPr txBox="true"/>
          <p:nvPr/>
        </p:nvSpPr>
        <p:spPr>
          <a:xfrm rot="0">
            <a:off x="960539" y="8208079"/>
            <a:ext cx="6450042" cy="575310"/>
          </a:xfrm>
          <a:prstGeom prst="rect">
            <a:avLst/>
          </a:prstGeom>
        </p:spPr>
        <p:txBody>
          <a:bodyPr anchor="t" rtlCol="false" tIns="0" lIns="0" bIns="0" rIns="0">
            <a:spAutoFit/>
          </a:bodyPr>
          <a:lstStyle/>
          <a:p>
            <a:pPr algn="l">
              <a:lnSpc>
                <a:spcPts val="3719"/>
              </a:lnSpc>
            </a:pPr>
            <a:r>
              <a:rPr lang="en-US" sz="3999" b="true">
                <a:solidFill>
                  <a:srgbClr val="FFFFFF"/>
                </a:solidFill>
                <a:latin typeface="Codec Pro Bold"/>
                <a:ea typeface="Codec Pro Bold"/>
                <a:cs typeface="Codec Pro Bold"/>
                <a:sym typeface="Codec Pro Bold"/>
              </a:rPr>
              <a:t>Rana Yasser Anter</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5444" r="-10809" b="-16049"/>
            </a:stretch>
          </a:blipFill>
        </p:spPr>
      </p:sp>
      <p:sp>
        <p:nvSpPr>
          <p:cNvPr name="Freeform 3" id="3"/>
          <p:cNvSpPr/>
          <p:nvPr/>
        </p:nvSpPr>
        <p:spPr>
          <a:xfrm flipH="false" flipV="false" rot="0">
            <a:off x="1183907" y="886142"/>
            <a:ext cx="561705" cy="631774"/>
          </a:xfrm>
          <a:custGeom>
            <a:avLst/>
            <a:gdLst/>
            <a:ahLst/>
            <a:cxnLst/>
            <a:rect r="r" b="b" t="t" l="l"/>
            <a:pathLst>
              <a:path h="631774" w="561705">
                <a:moveTo>
                  <a:pt x="0" y="0"/>
                </a:moveTo>
                <a:lnTo>
                  <a:pt x="561705" y="0"/>
                </a:lnTo>
                <a:lnTo>
                  <a:pt x="561705" y="631775"/>
                </a:lnTo>
                <a:lnTo>
                  <a:pt x="0" y="63177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216279" y="-460097"/>
            <a:ext cx="3362077" cy="3324253"/>
          </a:xfrm>
          <a:custGeom>
            <a:avLst/>
            <a:gdLst/>
            <a:ahLst/>
            <a:cxnLst/>
            <a:rect r="r" b="b" t="t" l="l"/>
            <a:pathLst>
              <a:path h="3324253" w="3362077">
                <a:moveTo>
                  <a:pt x="0" y="0"/>
                </a:moveTo>
                <a:lnTo>
                  <a:pt x="3362077" y="0"/>
                </a:lnTo>
                <a:lnTo>
                  <a:pt x="3362077" y="3324253"/>
                </a:lnTo>
                <a:lnTo>
                  <a:pt x="0" y="3324253"/>
                </a:lnTo>
                <a:lnTo>
                  <a:pt x="0" y="0"/>
                </a:lnTo>
                <a:close/>
              </a:path>
            </a:pathLst>
          </a:custGeom>
          <a:blipFill>
            <a:blip r:embed="rId5">
              <a:alphaModFix amt="18000"/>
            </a:blip>
            <a:stretch>
              <a:fillRect l="0" t="0" r="0" b="0"/>
            </a:stretch>
          </a:blipFill>
        </p:spPr>
      </p:sp>
      <p:sp>
        <p:nvSpPr>
          <p:cNvPr name="Freeform 5" id="5"/>
          <p:cNvSpPr/>
          <p:nvPr/>
        </p:nvSpPr>
        <p:spPr>
          <a:xfrm flipH="false" flipV="false" rot="0">
            <a:off x="3612644" y="7882264"/>
            <a:ext cx="2318608" cy="2292524"/>
          </a:xfrm>
          <a:custGeom>
            <a:avLst/>
            <a:gdLst/>
            <a:ahLst/>
            <a:cxnLst/>
            <a:rect r="r" b="b" t="t" l="l"/>
            <a:pathLst>
              <a:path h="2292524" w="2318608">
                <a:moveTo>
                  <a:pt x="0" y="0"/>
                </a:moveTo>
                <a:lnTo>
                  <a:pt x="2318608" y="0"/>
                </a:lnTo>
                <a:lnTo>
                  <a:pt x="2318608" y="2292523"/>
                </a:lnTo>
                <a:lnTo>
                  <a:pt x="0" y="2292523"/>
                </a:lnTo>
                <a:lnTo>
                  <a:pt x="0" y="0"/>
                </a:lnTo>
                <a:close/>
              </a:path>
            </a:pathLst>
          </a:custGeom>
          <a:blipFill>
            <a:blip r:embed="rId5">
              <a:alphaModFix amt="18000"/>
            </a:blip>
            <a:stretch>
              <a:fillRect l="0" t="0" r="0" b="0"/>
            </a:stretch>
          </a:blipFill>
        </p:spPr>
      </p:sp>
      <p:sp>
        <p:nvSpPr>
          <p:cNvPr name="Freeform 6" id="6"/>
          <p:cNvSpPr/>
          <p:nvPr/>
        </p:nvSpPr>
        <p:spPr>
          <a:xfrm flipH="false" flipV="false" rot="0">
            <a:off x="536134" y="3479728"/>
            <a:ext cx="8115300" cy="6455844"/>
          </a:xfrm>
          <a:custGeom>
            <a:avLst/>
            <a:gdLst/>
            <a:ahLst/>
            <a:cxnLst/>
            <a:rect r="r" b="b" t="t" l="l"/>
            <a:pathLst>
              <a:path h="6455844" w="8115300">
                <a:moveTo>
                  <a:pt x="0" y="0"/>
                </a:moveTo>
                <a:lnTo>
                  <a:pt x="8115300" y="0"/>
                </a:lnTo>
                <a:lnTo>
                  <a:pt x="8115300" y="6455844"/>
                </a:lnTo>
                <a:lnTo>
                  <a:pt x="0" y="6455844"/>
                </a:lnTo>
                <a:lnTo>
                  <a:pt x="0" y="0"/>
                </a:lnTo>
                <a:close/>
              </a:path>
            </a:pathLst>
          </a:custGeom>
          <a:blipFill>
            <a:blip r:embed="rId6"/>
            <a:stretch>
              <a:fillRect l="-14319" t="-83574" r="-190759" b="-32143"/>
            </a:stretch>
          </a:blipFill>
        </p:spPr>
      </p:sp>
      <p:sp>
        <p:nvSpPr>
          <p:cNvPr name="Freeform 7" id="7"/>
          <p:cNvSpPr/>
          <p:nvPr/>
        </p:nvSpPr>
        <p:spPr>
          <a:xfrm flipH="false" flipV="false" rot="0">
            <a:off x="9671214" y="3479728"/>
            <a:ext cx="7736606" cy="6455844"/>
          </a:xfrm>
          <a:custGeom>
            <a:avLst/>
            <a:gdLst/>
            <a:ahLst/>
            <a:cxnLst/>
            <a:rect r="r" b="b" t="t" l="l"/>
            <a:pathLst>
              <a:path h="6455844" w="7736606">
                <a:moveTo>
                  <a:pt x="0" y="0"/>
                </a:moveTo>
                <a:lnTo>
                  <a:pt x="7736606" y="0"/>
                </a:lnTo>
                <a:lnTo>
                  <a:pt x="7736606" y="6455844"/>
                </a:lnTo>
                <a:lnTo>
                  <a:pt x="0" y="6455844"/>
                </a:lnTo>
                <a:lnTo>
                  <a:pt x="0" y="0"/>
                </a:lnTo>
                <a:close/>
              </a:path>
            </a:pathLst>
          </a:custGeom>
          <a:blipFill>
            <a:blip r:embed="rId7"/>
            <a:stretch>
              <a:fillRect l="-15584" t="-83028" r="-215056" b="-39853"/>
            </a:stretch>
          </a:blipFill>
        </p:spPr>
      </p:sp>
      <p:sp>
        <p:nvSpPr>
          <p:cNvPr name="TextBox 8" id="8"/>
          <p:cNvSpPr txBox="true"/>
          <p:nvPr/>
        </p:nvSpPr>
        <p:spPr>
          <a:xfrm rot="0">
            <a:off x="4228003" y="612387"/>
            <a:ext cx="10299920" cy="2867341"/>
          </a:xfrm>
          <a:prstGeom prst="rect">
            <a:avLst/>
          </a:prstGeom>
        </p:spPr>
        <p:txBody>
          <a:bodyPr anchor="t" rtlCol="false" tIns="0" lIns="0" bIns="0" rIns="0">
            <a:spAutoFit/>
          </a:bodyPr>
          <a:lstStyle/>
          <a:p>
            <a:pPr algn="l">
              <a:lnSpc>
                <a:spcPts val="10341"/>
              </a:lnSpc>
            </a:pPr>
            <a:r>
              <a:rPr lang="en-US" sz="11120" b="true">
                <a:solidFill>
                  <a:srgbClr val="FFFFFF"/>
                </a:solidFill>
                <a:latin typeface="Codec Pro Bold"/>
                <a:ea typeface="Codec Pro Bold"/>
                <a:cs typeface="Codec Pro Bold"/>
                <a:sym typeface="Codec Pro Bold"/>
              </a:rPr>
              <a:t>Fine tune using DistilBERT</a:t>
            </a:r>
          </a:p>
        </p:txBody>
      </p:sp>
      <p:sp>
        <p:nvSpPr>
          <p:cNvPr name="TextBox 9" id="9"/>
          <p:cNvSpPr txBox="true"/>
          <p:nvPr/>
        </p:nvSpPr>
        <p:spPr>
          <a:xfrm rot="0">
            <a:off x="16421303" y="8469820"/>
            <a:ext cx="986517" cy="686880"/>
          </a:xfrm>
          <a:prstGeom prst="rect">
            <a:avLst/>
          </a:prstGeom>
        </p:spPr>
        <p:txBody>
          <a:bodyPr anchor="t" rtlCol="false" tIns="0" lIns="0" bIns="0" rIns="0">
            <a:spAutoFit/>
          </a:bodyPr>
          <a:lstStyle/>
          <a:p>
            <a:pPr algn="l">
              <a:lnSpc>
                <a:spcPts val="5027"/>
              </a:lnSpc>
              <a:spcBef>
                <a:spcPct val="0"/>
              </a:spcBef>
            </a:pPr>
            <a:r>
              <a:rPr lang="en-US" sz="3590">
                <a:solidFill>
                  <a:srgbClr val="FFFFFF"/>
                </a:solidFill>
                <a:latin typeface="Academy"/>
                <a:ea typeface="Academy"/>
                <a:cs typeface="Academy"/>
                <a:sym typeface="Academy"/>
              </a:rPr>
              <a:t>10</a:t>
            </a:r>
          </a:p>
        </p:txBody>
      </p:sp>
      <p:sp>
        <p:nvSpPr>
          <p:cNvPr name="TextBox 10" id="10"/>
          <p:cNvSpPr txBox="true"/>
          <p:nvPr/>
        </p:nvSpPr>
        <p:spPr>
          <a:xfrm rot="0">
            <a:off x="16421303" y="800264"/>
            <a:ext cx="986517" cy="686880"/>
          </a:xfrm>
          <a:prstGeom prst="rect">
            <a:avLst/>
          </a:prstGeom>
        </p:spPr>
        <p:txBody>
          <a:bodyPr anchor="t" rtlCol="false" tIns="0" lIns="0" bIns="0" rIns="0">
            <a:spAutoFit/>
          </a:bodyPr>
          <a:lstStyle/>
          <a:p>
            <a:pPr algn="l">
              <a:lnSpc>
                <a:spcPts val="5027"/>
              </a:lnSpc>
              <a:spcBef>
                <a:spcPct val="0"/>
              </a:spcBef>
            </a:pPr>
            <a:r>
              <a:rPr lang="en-US" sz="3590">
                <a:solidFill>
                  <a:srgbClr val="FFFFFF"/>
                </a:solidFill>
                <a:latin typeface="Academy"/>
                <a:ea typeface="Academy"/>
                <a:cs typeface="Academy"/>
                <a:sym typeface="Academy"/>
              </a:rPr>
              <a:t>18</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5444" r="-10809" b="-16049"/>
            </a:stretch>
          </a:blipFill>
        </p:spPr>
      </p:sp>
      <p:sp>
        <p:nvSpPr>
          <p:cNvPr name="Freeform 3" id="3"/>
          <p:cNvSpPr/>
          <p:nvPr/>
        </p:nvSpPr>
        <p:spPr>
          <a:xfrm flipH="false" flipV="false" rot="0">
            <a:off x="1183907" y="886142"/>
            <a:ext cx="561705" cy="631774"/>
          </a:xfrm>
          <a:custGeom>
            <a:avLst/>
            <a:gdLst/>
            <a:ahLst/>
            <a:cxnLst/>
            <a:rect r="r" b="b" t="t" l="l"/>
            <a:pathLst>
              <a:path h="631774" w="561705">
                <a:moveTo>
                  <a:pt x="0" y="0"/>
                </a:moveTo>
                <a:lnTo>
                  <a:pt x="561705" y="0"/>
                </a:lnTo>
                <a:lnTo>
                  <a:pt x="561705" y="631775"/>
                </a:lnTo>
                <a:lnTo>
                  <a:pt x="0" y="63177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216279" y="-460097"/>
            <a:ext cx="3362077" cy="3324253"/>
          </a:xfrm>
          <a:custGeom>
            <a:avLst/>
            <a:gdLst/>
            <a:ahLst/>
            <a:cxnLst/>
            <a:rect r="r" b="b" t="t" l="l"/>
            <a:pathLst>
              <a:path h="3324253" w="3362077">
                <a:moveTo>
                  <a:pt x="0" y="0"/>
                </a:moveTo>
                <a:lnTo>
                  <a:pt x="3362077" y="0"/>
                </a:lnTo>
                <a:lnTo>
                  <a:pt x="3362077" y="3324253"/>
                </a:lnTo>
                <a:lnTo>
                  <a:pt x="0" y="3324253"/>
                </a:lnTo>
                <a:lnTo>
                  <a:pt x="0" y="0"/>
                </a:lnTo>
                <a:close/>
              </a:path>
            </a:pathLst>
          </a:custGeom>
          <a:blipFill>
            <a:blip r:embed="rId5">
              <a:alphaModFix amt="18000"/>
            </a:blip>
            <a:stretch>
              <a:fillRect l="0" t="0" r="0" b="0"/>
            </a:stretch>
          </a:blipFill>
        </p:spPr>
      </p:sp>
      <p:sp>
        <p:nvSpPr>
          <p:cNvPr name="Freeform 5" id="5"/>
          <p:cNvSpPr/>
          <p:nvPr/>
        </p:nvSpPr>
        <p:spPr>
          <a:xfrm flipH="false" flipV="false" rot="0">
            <a:off x="3612644" y="7882264"/>
            <a:ext cx="2318608" cy="2292524"/>
          </a:xfrm>
          <a:custGeom>
            <a:avLst/>
            <a:gdLst/>
            <a:ahLst/>
            <a:cxnLst/>
            <a:rect r="r" b="b" t="t" l="l"/>
            <a:pathLst>
              <a:path h="2292524" w="2318608">
                <a:moveTo>
                  <a:pt x="0" y="0"/>
                </a:moveTo>
                <a:lnTo>
                  <a:pt x="2318608" y="0"/>
                </a:lnTo>
                <a:lnTo>
                  <a:pt x="2318608" y="2292523"/>
                </a:lnTo>
                <a:lnTo>
                  <a:pt x="0" y="2292523"/>
                </a:lnTo>
                <a:lnTo>
                  <a:pt x="0" y="0"/>
                </a:lnTo>
                <a:close/>
              </a:path>
            </a:pathLst>
          </a:custGeom>
          <a:blipFill>
            <a:blip r:embed="rId5">
              <a:alphaModFix amt="18000"/>
            </a:blip>
            <a:stretch>
              <a:fillRect l="0" t="0" r="0" b="0"/>
            </a:stretch>
          </a:blipFill>
        </p:spPr>
      </p:sp>
      <p:sp>
        <p:nvSpPr>
          <p:cNvPr name="Freeform 6" id="6"/>
          <p:cNvSpPr/>
          <p:nvPr/>
        </p:nvSpPr>
        <p:spPr>
          <a:xfrm flipH="false" flipV="false" rot="0">
            <a:off x="4228003" y="3311086"/>
            <a:ext cx="8328111" cy="6695059"/>
          </a:xfrm>
          <a:custGeom>
            <a:avLst/>
            <a:gdLst/>
            <a:ahLst/>
            <a:cxnLst/>
            <a:rect r="r" b="b" t="t" l="l"/>
            <a:pathLst>
              <a:path h="6695059" w="8328111">
                <a:moveTo>
                  <a:pt x="0" y="0"/>
                </a:moveTo>
                <a:lnTo>
                  <a:pt x="8328110" y="0"/>
                </a:lnTo>
                <a:lnTo>
                  <a:pt x="8328110" y="6695060"/>
                </a:lnTo>
                <a:lnTo>
                  <a:pt x="0" y="6695060"/>
                </a:lnTo>
                <a:lnTo>
                  <a:pt x="0" y="0"/>
                </a:lnTo>
                <a:close/>
              </a:path>
            </a:pathLst>
          </a:custGeom>
          <a:blipFill>
            <a:blip r:embed="rId6"/>
            <a:stretch>
              <a:fillRect l="-1694" t="-2950" r="-1694" b="-3793"/>
            </a:stretch>
          </a:blipFill>
        </p:spPr>
      </p:sp>
      <p:sp>
        <p:nvSpPr>
          <p:cNvPr name="TextBox 7" id="7"/>
          <p:cNvSpPr txBox="true"/>
          <p:nvPr/>
        </p:nvSpPr>
        <p:spPr>
          <a:xfrm rot="0">
            <a:off x="4228003" y="612387"/>
            <a:ext cx="10299920" cy="2867341"/>
          </a:xfrm>
          <a:prstGeom prst="rect">
            <a:avLst/>
          </a:prstGeom>
        </p:spPr>
        <p:txBody>
          <a:bodyPr anchor="t" rtlCol="false" tIns="0" lIns="0" bIns="0" rIns="0">
            <a:spAutoFit/>
          </a:bodyPr>
          <a:lstStyle/>
          <a:p>
            <a:pPr algn="l">
              <a:lnSpc>
                <a:spcPts val="10341"/>
              </a:lnSpc>
            </a:pPr>
            <a:r>
              <a:rPr lang="en-US" sz="11120" b="true">
                <a:solidFill>
                  <a:srgbClr val="FFFFFF"/>
                </a:solidFill>
                <a:latin typeface="Codec Pro Bold"/>
                <a:ea typeface="Codec Pro Bold"/>
                <a:cs typeface="Codec Pro Bold"/>
                <a:sym typeface="Codec Pro Bold"/>
              </a:rPr>
              <a:t>Fine tune using DistilBERT</a:t>
            </a:r>
          </a:p>
        </p:txBody>
      </p:sp>
      <p:sp>
        <p:nvSpPr>
          <p:cNvPr name="TextBox 8" id="8"/>
          <p:cNvSpPr txBox="true"/>
          <p:nvPr/>
        </p:nvSpPr>
        <p:spPr>
          <a:xfrm rot="0">
            <a:off x="16421303" y="8469820"/>
            <a:ext cx="986517" cy="686880"/>
          </a:xfrm>
          <a:prstGeom prst="rect">
            <a:avLst/>
          </a:prstGeom>
        </p:spPr>
        <p:txBody>
          <a:bodyPr anchor="t" rtlCol="false" tIns="0" lIns="0" bIns="0" rIns="0">
            <a:spAutoFit/>
          </a:bodyPr>
          <a:lstStyle/>
          <a:p>
            <a:pPr algn="l">
              <a:lnSpc>
                <a:spcPts val="5027"/>
              </a:lnSpc>
              <a:spcBef>
                <a:spcPct val="0"/>
              </a:spcBef>
            </a:pPr>
            <a:r>
              <a:rPr lang="en-US" sz="3590">
                <a:solidFill>
                  <a:srgbClr val="FFFFFF"/>
                </a:solidFill>
                <a:latin typeface="Academy"/>
                <a:ea typeface="Academy"/>
                <a:cs typeface="Academy"/>
                <a:sym typeface="Academy"/>
              </a:rPr>
              <a:t>10</a:t>
            </a:r>
          </a:p>
        </p:txBody>
      </p:sp>
      <p:sp>
        <p:nvSpPr>
          <p:cNvPr name="TextBox 9" id="9"/>
          <p:cNvSpPr txBox="true"/>
          <p:nvPr/>
        </p:nvSpPr>
        <p:spPr>
          <a:xfrm rot="0">
            <a:off x="16421303" y="800264"/>
            <a:ext cx="986517" cy="686880"/>
          </a:xfrm>
          <a:prstGeom prst="rect">
            <a:avLst/>
          </a:prstGeom>
        </p:spPr>
        <p:txBody>
          <a:bodyPr anchor="t" rtlCol="false" tIns="0" lIns="0" bIns="0" rIns="0">
            <a:spAutoFit/>
          </a:bodyPr>
          <a:lstStyle/>
          <a:p>
            <a:pPr algn="l">
              <a:lnSpc>
                <a:spcPts val="5027"/>
              </a:lnSpc>
              <a:spcBef>
                <a:spcPct val="0"/>
              </a:spcBef>
            </a:pPr>
            <a:r>
              <a:rPr lang="en-US" sz="3590">
                <a:solidFill>
                  <a:srgbClr val="FFFFFF"/>
                </a:solidFill>
                <a:latin typeface="Academy"/>
                <a:ea typeface="Academy"/>
                <a:cs typeface="Academy"/>
                <a:sym typeface="Academy"/>
              </a:rPr>
              <a:t>19</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1028700" y="712813"/>
            <a:ext cx="561705" cy="631774"/>
          </a:xfrm>
          <a:custGeom>
            <a:avLst/>
            <a:gdLst/>
            <a:ahLst/>
            <a:cxnLst/>
            <a:rect r="r" b="b" t="t" l="l"/>
            <a:pathLst>
              <a:path h="631774" w="561705">
                <a:moveTo>
                  <a:pt x="0" y="0"/>
                </a:moveTo>
                <a:lnTo>
                  <a:pt x="561705" y="0"/>
                </a:lnTo>
                <a:lnTo>
                  <a:pt x="561705" y="631774"/>
                </a:lnTo>
                <a:lnTo>
                  <a:pt x="0" y="63177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8418029" y="5747385"/>
            <a:ext cx="9718048" cy="4046327"/>
          </a:xfrm>
          <a:custGeom>
            <a:avLst/>
            <a:gdLst/>
            <a:ahLst/>
            <a:cxnLst/>
            <a:rect r="r" b="b" t="t" l="l"/>
            <a:pathLst>
              <a:path h="4046327" w="9718048">
                <a:moveTo>
                  <a:pt x="0" y="0"/>
                </a:moveTo>
                <a:lnTo>
                  <a:pt x="9718048" y="0"/>
                </a:lnTo>
                <a:lnTo>
                  <a:pt x="9718048" y="4046327"/>
                </a:lnTo>
                <a:lnTo>
                  <a:pt x="0" y="4046327"/>
                </a:lnTo>
                <a:lnTo>
                  <a:pt x="0" y="0"/>
                </a:lnTo>
                <a:close/>
              </a:path>
            </a:pathLst>
          </a:custGeom>
          <a:blipFill>
            <a:blip r:embed="rId5"/>
            <a:stretch>
              <a:fillRect l="-9617" t="-109119" r="-88215" b="-58143"/>
            </a:stretch>
          </a:blipFill>
        </p:spPr>
      </p:sp>
      <p:sp>
        <p:nvSpPr>
          <p:cNvPr name="Freeform 5" id="5"/>
          <p:cNvSpPr/>
          <p:nvPr/>
        </p:nvSpPr>
        <p:spPr>
          <a:xfrm flipH="false" flipV="false" rot="0">
            <a:off x="1028700" y="1705086"/>
            <a:ext cx="10865243" cy="3438414"/>
          </a:xfrm>
          <a:custGeom>
            <a:avLst/>
            <a:gdLst/>
            <a:ahLst/>
            <a:cxnLst/>
            <a:rect r="r" b="b" t="t" l="l"/>
            <a:pathLst>
              <a:path h="3438414" w="10865243">
                <a:moveTo>
                  <a:pt x="0" y="0"/>
                </a:moveTo>
                <a:lnTo>
                  <a:pt x="10865243" y="0"/>
                </a:lnTo>
                <a:lnTo>
                  <a:pt x="10865243" y="3438414"/>
                </a:lnTo>
                <a:lnTo>
                  <a:pt x="0" y="3438414"/>
                </a:lnTo>
                <a:lnTo>
                  <a:pt x="0" y="0"/>
                </a:lnTo>
                <a:close/>
              </a:path>
            </a:pathLst>
          </a:custGeom>
          <a:blipFill>
            <a:blip r:embed="rId6"/>
            <a:stretch>
              <a:fillRect l="-7272" t="-104940" r="-37330" b="-52087"/>
            </a:stretch>
          </a:blipFill>
        </p:spPr>
      </p:sp>
      <p:sp>
        <p:nvSpPr>
          <p:cNvPr name="TextBox 6" id="6"/>
          <p:cNvSpPr txBox="true"/>
          <p:nvPr/>
        </p:nvSpPr>
        <p:spPr>
          <a:xfrm rot="0">
            <a:off x="2539041" y="1057275"/>
            <a:ext cx="8291084" cy="575310"/>
          </a:xfrm>
          <a:prstGeom prst="rect">
            <a:avLst/>
          </a:prstGeom>
        </p:spPr>
        <p:txBody>
          <a:bodyPr anchor="t" rtlCol="false" tIns="0" lIns="0" bIns="0" rIns="0">
            <a:spAutoFit/>
          </a:bodyPr>
          <a:lstStyle/>
          <a:p>
            <a:pPr algn="ctr">
              <a:lnSpc>
                <a:spcPts val="3719"/>
              </a:lnSpc>
            </a:pPr>
            <a:r>
              <a:rPr lang="en-US" b="true" sz="3999">
                <a:solidFill>
                  <a:srgbClr val="FFFFFF"/>
                </a:solidFill>
                <a:latin typeface="Codec Pro Bold"/>
                <a:ea typeface="Codec Pro Bold"/>
                <a:cs typeface="Codec Pro Bold"/>
                <a:sym typeface="Codec Pro Bold"/>
              </a:rPr>
              <a:t>Cleaned this data for prediction </a:t>
            </a:r>
          </a:p>
        </p:txBody>
      </p:sp>
      <p:sp>
        <p:nvSpPr>
          <p:cNvPr name="TextBox 7" id="7"/>
          <p:cNvSpPr txBox="true"/>
          <p:nvPr/>
        </p:nvSpPr>
        <p:spPr>
          <a:xfrm rot="0">
            <a:off x="16421303" y="800264"/>
            <a:ext cx="986517" cy="686880"/>
          </a:xfrm>
          <a:prstGeom prst="rect">
            <a:avLst/>
          </a:prstGeom>
        </p:spPr>
        <p:txBody>
          <a:bodyPr anchor="t" rtlCol="false" tIns="0" lIns="0" bIns="0" rIns="0">
            <a:spAutoFit/>
          </a:bodyPr>
          <a:lstStyle/>
          <a:p>
            <a:pPr algn="l">
              <a:lnSpc>
                <a:spcPts val="5027"/>
              </a:lnSpc>
              <a:spcBef>
                <a:spcPct val="0"/>
              </a:spcBef>
            </a:pPr>
            <a:r>
              <a:rPr lang="en-US" sz="3590">
                <a:solidFill>
                  <a:srgbClr val="FFFFFF"/>
                </a:solidFill>
                <a:latin typeface="Academy"/>
                <a:ea typeface="Academy"/>
                <a:cs typeface="Academy"/>
                <a:sym typeface="Academy"/>
              </a:rPr>
              <a:t>20</a:t>
            </a:r>
          </a:p>
        </p:txBody>
      </p:sp>
      <p:sp>
        <p:nvSpPr>
          <p:cNvPr name="TextBox 8" id="8"/>
          <p:cNvSpPr txBox="true"/>
          <p:nvPr/>
        </p:nvSpPr>
        <p:spPr>
          <a:xfrm rot="0">
            <a:off x="9385003" y="5172075"/>
            <a:ext cx="7874297" cy="575310"/>
          </a:xfrm>
          <a:prstGeom prst="rect">
            <a:avLst/>
          </a:prstGeom>
        </p:spPr>
        <p:txBody>
          <a:bodyPr anchor="t" rtlCol="false" tIns="0" lIns="0" bIns="0" rIns="0">
            <a:spAutoFit/>
          </a:bodyPr>
          <a:lstStyle/>
          <a:p>
            <a:pPr algn="ctr">
              <a:lnSpc>
                <a:spcPts val="3719"/>
              </a:lnSpc>
            </a:pPr>
            <a:r>
              <a:rPr lang="en-US" b="true" sz="3999">
                <a:solidFill>
                  <a:srgbClr val="FFFFFF"/>
                </a:solidFill>
                <a:latin typeface="Codec Pro Bold"/>
                <a:ea typeface="Codec Pro Bold"/>
                <a:cs typeface="Codec Pro Bold"/>
                <a:sym typeface="Codec Pro Bold"/>
              </a:rPr>
              <a:t> Predicted data from DistilBERT </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1028700" y="712813"/>
            <a:ext cx="561705" cy="631774"/>
          </a:xfrm>
          <a:custGeom>
            <a:avLst/>
            <a:gdLst/>
            <a:ahLst/>
            <a:cxnLst/>
            <a:rect r="r" b="b" t="t" l="l"/>
            <a:pathLst>
              <a:path h="631774" w="561705">
                <a:moveTo>
                  <a:pt x="0" y="0"/>
                </a:moveTo>
                <a:lnTo>
                  <a:pt x="561705" y="0"/>
                </a:lnTo>
                <a:lnTo>
                  <a:pt x="561705" y="631774"/>
                </a:lnTo>
                <a:lnTo>
                  <a:pt x="0" y="63177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16421303" y="800264"/>
            <a:ext cx="986517" cy="686880"/>
          </a:xfrm>
          <a:prstGeom prst="rect">
            <a:avLst/>
          </a:prstGeom>
        </p:spPr>
        <p:txBody>
          <a:bodyPr anchor="t" rtlCol="false" tIns="0" lIns="0" bIns="0" rIns="0">
            <a:spAutoFit/>
          </a:bodyPr>
          <a:lstStyle/>
          <a:p>
            <a:pPr algn="l">
              <a:lnSpc>
                <a:spcPts val="5027"/>
              </a:lnSpc>
              <a:spcBef>
                <a:spcPct val="0"/>
              </a:spcBef>
            </a:pPr>
            <a:r>
              <a:rPr lang="en-US" sz="3590">
                <a:solidFill>
                  <a:srgbClr val="FFFFFF"/>
                </a:solidFill>
                <a:latin typeface="Academy"/>
                <a:ea typeface="Academy"/>
                <a:cs typeface="Academy"/>
                <a:sym typeface="Academy"/>
              </a:rPr>
              <a:t>21</a:t>
            </a:r>
          </a:p>
        </p:txBody>
      </p:sp>
      <p:sp>
        <p:nvSpPr>
          <p:cNvPr name="TextBox 5" id="5"/>
          <p:cNvSpPr txBox="true"/>
          <p:nvPr/>
        </p:nvSpPr>
        <p:spPr>
          <a:xfrm rot="0">
            <a:off x="2368867" y="3758721"/>
            <a:ext cx="6524898" cy="2636207"/>
          </a:xfrm>
          <a:prstGeom prst="rect">
            <a:avLst/>
          </a:prstGeom>
        </p:spPr>
        <p:txBody>
          <a:bodyPr anchor="t" rtlCol="false" tIns="0" lIns="0" bIns="0" rIns="0">
            <a:spAutoFit/>
          </a:bodyPr>
          <a:lstStyle/>
          <a:p>
            <a:pPr algn="just">
              <a:lnSpc>
                <a:spcPts val="6947"/>
              </a:lnSpc>
            </a:pPr>
            <a:r>
              <a:rPr lang="en-US" sz="4962">
                <a:solidFill>
                  <a:srgbClr val="FFFFFF"/>
                </a:solidFill>
                <a:latin typeface="Poppins"/>
                <a:ea typeface="Poppins"/>
                <a:cs typeface="Poppins"/>
                <a:sym typeface="Poppins"/>
              </a:rPr>
              <a:t>What is MLFlow?</a:t>
            </a:r>
          </a:p>
          <a:p>
            <a:pPr algn="just">
              <a:lnSpc>
                <a:spcPts val="6947"/>
              </a:lnSpc>
            </a:pPr>
            <a:r>
              <a:rPr lang="en-US" sz="4962">
                <a:solidFill>
                  <a:srgbClr val="FFFFFF"/>
                </a:solidFill>
                <a:latin typeface="Poppins"/>
                <a:ea typeface="Poppins"/>
                <a:cs typeface="Poppins"/>
                <a:sym typeface="Poppins"/>
              </a:rPr>
              <a:t>Why MLFlow?</a:t>
            </a:r>
          </a:p>
          <a:p>
            <a:pPr algn="just">
              <a:lnSpc>
                <a:spcPts val="6947"/>
              </a:lnSpc>
              <a:spcBef>
                <a:spcPct val="0"/>
              </a:spcBef>
            </a:pPr>
            <a:r>
              <a:rPr lang="en-US" sz="4962">
                <a:solidFill>
                  <a:srgbClr val="FFFFFF"/>
                </a:solidFill>
                <a:latin typeface="Poppins"/>
                <a:ea typeface="Poppins"/>
                <a:cs typeface="Poppins"/>
                <a:sym typeface="Poppins"/>
              </a:rPr>
              <a:t>How we used it?</a:t>
            </a:r>
          </a:p>
        </p:txBody>
      </p:sp>
      <p:sp>
        <p:nvSpPr>
          <p:cNvPr name="Freeform 6" id="6"/>
          <p:cNvSpPr/>
          <p:nvPr/>
        </p:nvSpPr>
        <p:spPr>
          <a:xfrm flipH="false" flipV="false" rot="0">
            <a:off x="8444683" y="3337598"/>
            <a:ext cx="8963137" cy="3286483"/>
          </a:xfrm>
          <a:custGeom>
            <a:avLst/>
            <a:gdLst/>
            <a:ahLst/>
            <a:cxnLst/>
            <a:rect r="r" b="b" t="t" l="l"/>
            <a:pathLst>
              <a:path h="3286483" w="8963137">
                <a:moveTo>
                  <a:pt x="0" y="0"/>
                </a:moveTo>
                <a:lnTo>
                  <a:pt x="8963137" y="0"/>
                </a:lnTo>
                <a:lnTo>
                  <a:pt x="8963137" y="3286484"/>
                </a:lnTo>
                <a:lnTo>
                  <a:pt x="0" y="3286484"/>
                </a:lnTo>
                <a:lnTo>
                  <a:pt x="0" y="0"/>
                </a:lnTo>
                <a:close/>
              </a:path>
            </a:pathLst>
          </a:custGeom>
          <a:blipFill>
            <a:blip r:embed="rId5"/>
            <a:stretch>
              <a:fillRect l="0" t="0" r="0" b="0"/>
            </a:stretch>
          </a:blipFill>
        </p:spPr>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1028700" y="712813"/>
            <a:ext cx="561705" cy="631774"/>
          </a:xfrm>
          <a:custGeom>
            <a:avLst/>
            <a:gdLst/>
            <a:ahLst/>
            <a:cxnLst/>
            <a:rect r="r" b="b" t="t" l="l"/>
            <a:pathLst>
              <a:path h="631774" w="561705">
                <a:moveTo>
                  <a:pt x="0" y="0"/>
                </a:moveTo>
                <a:lnTo>
                  <a:pt x="561705" y="0"/>
                </a:lnTo>
                <a:lnTo>
                  <a:pt x="561705" y="631774"/>
                </a:lnTo>
                <a:lnTo>
                  <a:pt x="0" y="63177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604431" y="625640"/>
            <a:ext cx="8291084" cy="1561719"/>
          </a:xfrm>
          <a:prstGeom prst="rect">
            <a:avLst/>
          </a:prstGeom>
        </p:spPr>
        <p:txBody>
          <a:bodyPr anchor="t" rtlCol="false" tIns="0" lIns="0" bIns="0" rIns="0">
            <a:spAutoFit/>
          </a:bodyPr>
          <a:lstStyle/>
          <a:p>
            <a:pPr algn="ctr">
              <a:lnSpc>
                <a:spcPts val="10323"/>
              </a:lnSpc>
            </a:pPr>
            <a:r>
              <a:rPr lang="en-US" b="true" sz="11100">
                <a:solidFill>
                  <a:srgbClr val="FFFFFF"/>
                </a:solidFill>
                <a:latin typeface="Codec Pro Bold"/>
                <a:ea typeface="Codec Pro Bold"/>
                <a:cs typeface="Codec Pro Bold"/>
                <a:sym typeface="Codec Pro Bold"/>
              </a:rPr>
              <a:t>MLflow</a:t>
            </a:r>
          </a:p>
        </p:txBody>
      </p:sp>
      <p:sp>
        <p:nvSpPr>
          <p:cNvPr name="TextBox 5" id="5"/>
          <p:cNvSpPr txBox="true"/>
          <p:nvPr/>
        </p:nvSpPr>
        <p:spPr>
          <a:xfrm rot="0">
            <a:off x="16421303" y="800264"/>
            <a:ext cx="986517" cy="686880"/>
          </a:xfrm>
          <a:prstGeom prst="rect">
            <a:avLst/>
          </a:prstGeom>
        </p:spPr>
        <p:txBody>
          <a:bodyPr anchor="t" rtlCol="false" tIns="0" lIns="0" bIns="0" rIns="0">
            <a:spAutoFit/>
          </a:bodyPr>
          <a:lstStyle/>
          <a:p>
            <a:pPr algn="l">
              <a:lnSpc>
                <a:spcPts val="5027"/>
              </a:lnSpc>
              <a:spcBef>
                <a:spcPct val="0"/>
              </a:spcBef>
            </a:pPr>
            <a:r>
              <a:rPr lang="en-US" sz="3590">
                <a:solidFill>
                  <a:srgbClr val="FFFFFF"/>
                </a:solidFill>
                <a:latin typeface="Academy"/>
                <a:ea typeface="Academy"/>
                <a:cs typeface="Academy"/>
                <a:sym typeface="Academy"/>
              </a:rPr>
              <a:t>22</a:t>
            </a:r>
          </a:p>
        </p:txBody>
      </p:sp>
      <p:sp>
        <p:nvSpPr>
          <p:cNvPr name="Freeform 6" id="6"/>
          <p:cNvSpPr/>
          <p:nvPr/>
        </p:nvSpPr>
        <p:spPr>
          <a:xfrm flipH="false" flipV="false" rot="0">
            <a:off x="2261035" y="2134540"/>
            <a:ext cx="14653526" cy="7803003"/>
          </a:xfrm>
          <a:custGeom>
            <a:avLst/>
            <a:gdLst/>
            <a:ahLst/>
            <a:cxnLst/>
            <a:rect r="r" b="b" t="t" l="l"/>
            <a:pathLst>
              <a:path h="7803003" w="14653526">
                <a:moveTo>
                  <a:pt x="0" y="0"/>
                </a:moveTo>
                <a:lnTo>
                  <a:pt x="14653526" y="0"/>
                </a:lnTo>
                <a:lnTo>
                  <a:pt x="14653526" y="7803002"/>
                </a:lnTo>
                <a:lnTo>
                  <a:pt x="0" y="7803002"/>
                </a:lnTo>
                <a:lnTo>
                  <a:pt x="0" y="0"/>
                </a:lnTo>
                <a:close/>
              </a:path>
            </a:pathLst>
          </a:custGeom>
          <a:blipFill>
            <a:blip r:embed="rId5"/>
            <a:stretch>
              <a:fillRect l="0" t="0" r="0" b="0"/>
            </a:stretch>
          </a:blipFill>
        </p:spPr>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1028700" y="712813"/>
            <a:ext cx="561705" cy="631774"/>
          </a:xfrm>
          <a:custGeom>
            <a:avLst/>
            <a:gdLst/>
            <a:ahLst/>
            <a:cxnLst/>
            <a:rect r="r" b="b" t="t" l="l"/>
            <a:pathLst>
              <a:path h="631774" w="561705">
                <a:moveTo>
                  <a:pt x="0" y="0"/>
                </a:moveTo>
                <a:lnTo>
                  <a:pt x="561705" y="0"/>
                </a:lnTo>
                <a:lnTo>
                  <a:pt x="561705" y="631774"/>
                </a:lnTo>
                <a:lnTo>
                  <a:pt x="0" y="63177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611148" y="635165"/>
            <a:ext cx="8291084" cy="1561719"/>
          </a:xfrm>
          <a:prstGeom prst="rect">
            <a:avLst/>
          </a:prstGeom>
        </p:spPr>
        <p:txBody>
          <a:bodyPr anchor="t" rtlCol="false" tIns="0" lIns="0" bIns="0" rIns="0">
            <a:spAutoFit/>
          </a:bodyPr>
          <a:lstStyle/>
          <a:p>
            <a:pPr algn="ctr">
              <a:lnSpc>
                <a:spcPts val="10323"/>
              </a:lnSpc>
            </a:pPr>
            <a:r>
              <a:rPr lang="en-US" b="true" sz="11100">
                <a:solidFill>
                  <a:srgbClr val="FFFFFF"/>
                </a:solidFill>
                <a:latin typeface="Codec Pro Bold"/>
                <a:ea typeface="Codec Pro Bold"/>
                <a:cs typeface="Codec Pro Bold"/>
                <a:sym typeface="Codec Pro Bold"/>
              </a:rPr>
              <a:t>MLflow</a:t>
            </a:r>
          </a:p>
        </p:txBody>
      </p:sp>
      <p:sp>
        <p:nvSpPr>
          <p:cNvPr name="TextBox 5" id="5"/>
          <p:cNvSpPr txBox="true"/>
          <p:nvPr/>
        </p:nvSpPr>
        <p:spPr>
          <a:xfrm rot="0">
            <a:off x="16421303" y="800264"/>
            <a:ext cx="986517" cy="686880"/>
          </a:xfrm>
          <a:prstGeom prst="rect">
            <a:avLst/>
          </a:prstGeom>
        </p:spPr>
        <p:txBody>
          <a:bodyPr anchor="t" rtlCol="false" tIns="0" lIns="0" bIns="0" rIns="0">
            <a:spAutoFit/>
          </a:bodyPr>
          <a:lstStyle/>
          <a:p>
            <a:pPr algn="l">
              <a:lnSpc>
                <a:spcPts val="5027"/>
              </a:lnSpc>
              <a:spcBef>
                <a:spcPct val="0"/>
              </a:spcBef>
            </a:pPr>
            <a:r>
              <a:rPr lang="en-US" sz="3590">
                <a:solidFill>
                  <a:srgbClr val="FFFFFF"/>
                </a:solidFill>
                <a:latin typeface="Academy"/>
                <a:ea typeface="Academy"/>
                <a:cs typeface="Academy"/>
                <a:sym typeface="Academy"/>
              </a:rPr>
              <a:t>23</a:t>
            </a:r>
          </a:p>
        </p:txBody>
      </p:sp>
      <p:sp>
        <p:nvSpPr>
          <p:cNvPr name="Freeform 6" id="6"/>
          <p:cNvSpPr/>
          <p:nvPr/>
        </p:nvSpPr>
        <p:spPr>
          <a:xfrm flipH="false" flipV="false" rot="0">
            <a:off x="2261035" y="2134540"/>
            <a:ext cx="14814877" cy="7888922"/>
          </a:xfrm>
          <a:custGeom>
            <a:avLst/>
            <a:gdLst/>
            <a:ahLst/>
            <a:cxnLst/>
            <a:rect r="r" b="b" t="t" l="l"/>
            <a:pathLst>
              <a:path h="7888922" w="14814877">
                <a:moveTo>
                  <a:pt x="0" y="0"/>
                </a:moveTo>
                <a:lnTo>
                  <a:pt x="14814877" y="0"/>
                </a:lnTo>
                <a:lnTo>
                  <a:pt x="14814877" y="7888922"/>
                </a:lnTo>
                <a:lnTo>
                  <a:pt x="0" y="7888922"/>
                </a:lnTo>
                <a:lnTo>
                  <a:pt x="0" y="0"/>
                </a:lnTo>
                <a:close/>
              </a:path>
            </a:pathLst>
          </a:custGeom>
          <a:blipFill>
            <a:blip r:embed="rId5"/>
            <a:stretch>
              <a:fillRect l="0" t="0" r="0" b="0"/>
            </a:stretch>
          </a:blipFill>
        </p:spPr>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1028700" y="712813"/>
            <a:ext cx="561705" cy="631774"/>
          </a:xfrm>
          <a:custGeom>
            <a:avLst/>
            <a:gdLst/>
            <a:ahLst/>
            <a:cxnLst/>
            <a:rect r="r" b="b" t="t" l="l"/>
            <a:pathLst>
              <a:path h="631774" w="561705">
                <a:moveTo>
                  <a:pt x="0" y="0"/>
                </a:moveTo>
                <a:lnTo>
                  <a:pt x="561705" y="0"/>
                </a:lnTo>
                <a:lnTo>
                  <a:pt x="561705" y="631774"/>
                </a:lnTo>
                <a:lnTo>
                  <a:pt x="0" y="63177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2261035" y="2153396"/>
            <a:ext cx="14998265" cy="7949080"/>
          </a:xfrm>
          <a:custGeom>
            <a:avLst/>
            <a:gdLst/>
            <a:ahLst/>
            <a:cxnLst/>
            <a:rect r="r" b="b" t="t" l="l"/>
            <a:pathLst>
              <a:path h="7949080" w="14998265">
                <a:moveTo>
                  <a:pt x="0" y="0"/>
                </a:moveTo>
                <a:lnTo>
                  <a:pt x="14998265" y="0"/>
                </a:lnTo>
                <a:lnTo>
                  <a:pt x="14998265" y="7949080"/>
                </a:lnTo>
                <a:lnTo>
                  <a:pt x="0" y="7949080"/>
                </a:lnTo>
                <a:lnTo>
                  <a:pt x="0" y="0"/>
                </a:lnTo>
                <a:close/>
              </a:path>
            </a:pathLst>
          </a:custGeom>
          <a:blipFill>
            <a:blip r:embed="rId5"/>
            <a:stretch>
              <a:fillRect l="0" t="0" r="0" b="0"/>
            </a:stretch>
          </a:blipFill>
        </p:spPr>
      </p:sp>
      <p:sp>
        <p:nvSpPr>
          <p:cNvPr name="TextBox 5" id="5"/>
          <p:cNvSpPr txBox="true"/>
          <p:nvPr/>
        </p:nvSpPr>
        <p:spPr>
          <a:xfrm rot="0">
            <a:off x="611706" y="635165"/>
            <a:ext cx="8291084" cy="1561719"/>
          </a:xfrm>
          <a:prstGeom prst="rect">
            <a:avLst/>
          </a:prstGeom>
        </p:spPr>
        <p:txBody>
          <a:bodyPr anchor="t" rtlCol="false" tIns="0" lIns="0" bIns="0" rIns="0">
            <a:spAutoFit/>
          </a:bodyPr>
          <a:lstStyle/>
          <a:p>
            <a:pPr algn="ctr">
              <a:lnSpc>
                <a:spcPts val="10323"/>
              </a:lnSpc>
            </a:pPr>
            <a:r>
              <a:rPr lang="en-US" b="true" sz="11100">
                <a:solidFill>
                  <a:srgbClr val="FFFFFF"/>
                </a:solidFill>
                <a:latin typeface="Codec Pro Bold"/>
                <a:ea typeface="Codec Pro Bold"/>
                <a:cs typeface="Codec Pro Bold"/>
                <a:sym typeface="Codec Pro Bold"/>
              </a:rPr>
              <a:t>MLflow</a:t>
            </a:r>
          </a:p>
        </p:txBody>
      </p:sp>
      <p:sp>
        <p:nvSpPr>
          <p:cNvPr name="TextBox 6" id="6"/>
          <p:cNvSpPr txBox="true"/>
          <p:nvPr/>
        </p:nvSpPr>
        <p:spPr>
          <a:xfrm rot="0">
            <a:off x="16421303" y="800264"/>
            <a:ext cx="986517" cy="686880"/>
          </a:xfrm>
          <a:prstGeom prst="rect">
            <a:avLst/>
          </a:prstGeom>
        </p:spPr>
        <p:txBody>
          <a:bodyPr anchor="t" rtlCol="false" tIns="0" lIns="0" bIns="0" rIns="0">
            <a:spAutoFit/>
          </a:bodyPr>
          <a:lstStyle/>
          <a:p>
            <a:pPr algn="l">
              <a:lnSpc>
                <a:spcPts val="5027"/>
              </a:lnSpc>
              <a:spcBef>
                <a:spcPct val="0"/>
              </a:spcBef>
            </a:pPr>
            <a:r>
              <a:rPr lang="en-US" sz="3590">
                <a:solidFill>
                  <a:srgbClr val="FFFFFF"/>
                </a:solidFill>
                <a:latin typeface="Academy"/>
                <a:ea typeface="Academy"/>
                <a:cs typeface="Academy"/>
                <a:sym typeface="Academy"/>
              </a:rPr>
              <a:t>24</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1028700" y="712813"/>
            <a:ext cx="561705" cy="631774"/>
          </a:xfrm>
          <a:custGeom>
            <a:avLst/>
            <a:gdLst/>
            <a:ahLst/>
            <a:cxnLst/>
            <a:rect r="r" b="b" t="t" l="l"/>
            <a:pathLst>
              <a:path h="631774" w="561705">
                <a:moveTo>
                  <a:pt x="0" y="0"/>
                </a:moveTo>
                <a:lnTo>
                  <a:pt x="561705" y="0"/>
                </a:lnTo>
                <a:lnTo>
                  <a:pt x="561705" y="631774"/>
                </a:lnTo>
                <a:lnTo>
                  <a:pt x="0" y="63177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562964" y="682473"/>
            <a:ext cx="8291084" cy="1561719"/>
          </a:xfrm>
          <a:prstGeom prst="rect">
            <a:avLst/>
          </a:prstGeom>
        </p:spPr>
        <p:txBody>
          <a:bodyPr anchor="t" rtlCol="false" tIns="0" lIns="0" bIns="0" rIns="0">
            <a:spAutoFit/>
          </a:bodyPr>
          <a:lstStyle/>
          <a:p>
            <a:pPr algn="ctr">
              <a:lnSpc>
                <a:spcPts val="10323"/>
              </a:lnSpc>
            </a:pPr>
            <a:r>
              <a:rPr lang="en-US" b="true" sz="11100">
                <a:solidFill>
                  <a:srgbClr val="FFFFFF"/>
                </a:solidFill>
                <a:latin typeface="Codec Pro Bold"/>
                <a:ea typeface="Codec Pro Bold"/>
                <a:cs typeface="Codec Pro Bold"/>
                <a:sym typeface="Codec Pro Bold"/>
              </a:rPr>
              <a:t>MLflow</a:t>
            </a:r>
          </a:p>
        </p:txBody>
      </p:sp>
      <p:sp>
        <p:nvSpPr>
          <p:cNvPr name="TextBox 5" id="5"/>
          <p:cNvSpPr txBox="true"/>
          <p:nvPr/>
        </p:nvSpPr>
        <p:spPr>
          <a:xfrm rot="0">
            <a:off x="16421303" y="800264"/>
            <a:ext cx="986517" cy="686880"/>
          </a:xfrm>
          <a:prstGeom prst="rect">
            <a:avLst/>
          </a:prstGeom>
        </p:spPr>
        <p:txBody>
          <a:bodyPr anchor="t" rtlCol="false" tIns="0" lIns="0" bIns="0" rIns="0">
            <a:spAutoFit/>
          </a:bodyPr>
          <a:lstStyle/>
          <a:p>
            <a:pPr algn="l">
              <a:lnSpc>
                <a:spcPts val="5027"/>
              </a:lnSpc>
              <a:spcBef>
                <a:spcPct val="0"/>
              </a:spcBef>
            </a:pPr>
            <a:r>
              <a:rPr lang="en-US" sz="3590">
                <a:solidFill>
                  <a:srgbClr val="FFFFFF"/>
                </a:solidFill>
                <a:latin typeface="Academy"/>
                <a:ea typeface="Academy"/>
                <a:cs typeface="Academy"/>
                <a:sym typeface="Academy"/>
              </a:rPr>
              <a:t>25</a:t>
            </a:r>
          </a:p>
        </p:txBody>
      </p:sp>
      <p:sp>
        <p:nvSpPr>
          <p:cNvPr name="Freeform 6" id="6"/>
          <p:cNvSpPr/>
          <p:nvPr/>
        </p:nvSpPr>
        <p:spPr>
          <a:xfrm flipH="false" flipV="false" rot="0">
            <a:off x="2261035" y="2141603"/>
            <a:ext cx="14998265" cy="7967828"/>
          </a:xfrm>
          <a:custGeom>
            <a:avLst/>
            <a:gdLst/>
            <a:ahLst/>
            <a:cxnLst/>
            <a:rect r="r" b="b" t="t" l="l"/>
            <a:pathLst>
              <a:path h="7967828" w="14998265">
                <a:moveTo>
                  <a:pt x="0" y="0"/>
                </a:moveTo>
                <a:lnTo>
                  <a:pt x="14998265" y="0"/>
                </a:lnTo>
                <a:lnTo>
                  <a:pt x="14998265" y="7967828"/>
                </a:lnTo>
                <a:lnTo>
                  <a:pt x="0" y="7967828"/>
                </a:lnTo>
                <a:lnTo>
                  <a:pt x="0" y="0"/>
                </a:lnTo>
                <a:close/>
              </a:path>
            </a:pathLst>
          </a:custGeom>
          <a:blipFill>
            <a:blip r:embed="rId5"/>
            <a:stretch>
              <a:fillRect l="0" t="0" r="0" b="0"/>
            </a:stretch>
          </a:blipFill>
        </p:spPr>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1028700" y="712813"/>
            <a:ext cx="561705" cy="631774"/>
          </a:xfrm>
          <a:custGeom>
            <a:avLst/>
            <a:gdLst/>
            <a:ahLst/>
            <a:cxnLst/>
            <a:rect r="r" b="b" t="t" l="l"/>
            <a:pathLst>
              <a:path h="631774" w="561705">
                <a:moveTo>
                  <a:pt x="0" y="0"/>
                </a:moveTo>
                <a:lnTo>
                  <a:pt x="561705" y="0"/>
                </a:lnTo>
                <a:lnTo>
                  <a:pt x="561705" y="631774"/>
                </a:lnTo>
                <a:lnTo>
                  <a:pt x="0" y="63177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2286071" y="2187359"/>
            <a:ext cx="14973229" cy="7973245"/>
          </a:xfrm>
          <a:custGeom>
            <a:avLst/>
            <a:gdLst/>
            <a:ahLst/>
            <a:cxnLst/>
            <a:rect r="r" b="b" t="t" l="l"/>
            <a:pathLst>
              <a:path h="7973245" w="14973229">
                <a:moveTo>
                  <a:pt x="0" y="0"/>
                </a:moveTo>
                <a:lnTo>
                  <a:pt x="14973229" y="0"/>
                </a:lnTo>
                <a:lnTo>
                  <a:pt x="14973229" y="7973245"/>
                </a:lnTo>
                <a:lnTo>
                  <a:pt x="0" y="7973245"/>
                </a:lnTo>
                <a:lnTo>
                  <a:pt x="0" y="0"/>
                </a:lnTo>
                <a:close/>
              </a:path>
            </a:pathLst>
          </a:custGeom>
          <a:blipFill>
            <a:blip r:embed="rId5"/>
            <a:stretch>
              <a:fillRect l="0" t="0" r="0" b="0"/>
            </a:stretch>
          </a:blipFill>
        </p:spPr>
      </p:sp>
      <p:sp>
        <p:nvSpPr>
          <p:cNvPr name="TextBox 5" id="5"/>
          <p:cNvSpPr txBox="true"/>
          <p:nvPr/>
        </p:nvSpPr>
        <p:spPr>
          <a:xfrm rot="0">
            <a:off x="1338127" y="663740"/>
            <a:ext cx="6773308" cy="1561719"/>
          </a:xfrm>
          <a:prstGeom prst="rect">
            <a:avLst/>
          </a:prstGeom>
        </p:spPr>
        <p:txBody>
          <a:bodyPr anchor="t" rtlCol="false" tIns="0" lIns="0" bIns="0" rIns="0">
            <a:spAutoFit/>
          </a:bodyPr>
          <a:lstStyle/>
          <a:p>
            <a:pPr algn="ctr">
              <a:lnSpc>
                <a:spcPts val="10323"/>
              </a:lnSpc>
            </a:pPr>
            <a:r>
              <a:rPr lang="en-US" b="true" sz="11100">
                <a:solidFill>
                  <a:srgbClr val="FFFFFF"/>
                </a:solidFill>
                <a:latin typeface="Codec Pro Bold"/>
                <a:ea typeface="Codec Pro Bold"/>
                <a:cs typeface="Codec Pro Bold"/>
                <a:sym typeface="Codec Pro Bold"/>
              </a:rPr>
              <a:t>MLflow</a:t>
            </a:r>
          </a:p>
        </p:txBody>
      </p:sp>
      <p:sp>
        <p:nvSpPr>
          <p:cNvPr name="TextBox 6" id="6"/>
          <p:cNvSpPr txBox="true"/>
          <p:nvPr/>
        </p:nvSpPr>
        <p:spPr>
          <a:xfrm rot="0">
            <a:off x="16421303" y="800264"/>
            <a:ext cx="986517" cy="686880"/>
          </a:xfrm>
          <a:prstGeom prst="rect">
            <a:avLst/>
          </a:prstGeom>
        </p:spPr>
        <p:txBody>
          <a:bodyPr anchor="t" rtlCol="false" tIns="0" lIns="0" bIns="0" rIns="0">
            <a:spAutoFit/>
          </a:bodyPr>
          <a:lstStyle/>
          <a:p>
            <a:pPr algn="l">
              <a:lnSpc>
                <a:spcPts val="5027"/>
              </a:lnSpc>
              <a:spcBef>
                <a:spcPct val="0"/>
              </a:spcBef>
            </a:pPr>
            <a:r>
              <a:rPr lang="en-US" sz="3590">
                <a:solidFill>
                  <a:srgbClr val="FFFFFF"/>
                </a:solidFill>
                <a:latin typeface="Academy"/>
                <a:ea typeface="Academy"/>
                <a:cs typeface="Academy"/>
                <a:sym typeface="Academy"/>
              </a:rPr>
              <a:t>26</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2274743" y="2187359"/>
            <a:ext cx="15133076" cy="7982698"/>
          </a:xfrm>
          <a:custGeom>
            <a:avLst/>
            <a:gdLst/>
            <a:ahLst/>
            <a:cxnLst/>
            <a:rect r="r" b="b" t="t" l="l"/>
            <a:pathLst>
              <a:path h="7982698" w="15133076">
                <a:moveTo>
                  <a:pt x="0" y="0"/>
                </a:moveTo>
                <a:lnTo>
                  <a:pt x="15133077" y="0"/>
                </a:lnTo>
                <a:lnTo>
                  <a:pt x="15133077" y="7982698"/>
                </a:lnTo>
                <a:lnTo>
                  <a:pt x="0" y="7982698"/>
                </a:lnTo>
                <a:lnTo>
                  <a:pt x="0" y="0"/>
                </a:lnTo>
                <a:close/>
              </a:path>
            </a:pathLst>
          </a:custGeom>
          <a:blipFill>
            <a:blip r:embed="rId3"/>
            <a:stretch>
              <a:fillRect l="0" t="0" r="0" b="0"/>
            </a:stretch>
          </a:blipFill>
        </p:spPr>
      </p:sp>
      <p:sp>
        <p:nvSpPr>
          <p:cNvPr name="TextBox 4" id="4"/>
          <p:cNvSpPr txBox="true"/>
          <p:nvPr/>
        </p:nvSpPr>
        <p:spPr>
          <a:xfrm rot="0">
            <a:off x="587614" y="644690"/>
            <a:ext cx="8291084" cy="1561719"/>
          </a:xfrm>
          <a:prstGeom prst="rect">
            <a:avLst/>
          </a:prstGeom>
        </p:spPr>
        <p:txBody>
          <a:bodyPr anchor="t" rtlCol="false" tIns="0" lIns="0" bIns="0" rIns="0">
            <a:spAutoFit/>
          </a:bodyPr>
          <a:lstStyle/>
          <a:p>
            <a:pPr algn="ctr">
              <a:lnSpc>
                <a:spcPts val="10323"/>
              </a:lnSpc>
            </a:pPr>
            <a:r>
              <a:rPr lang="en-US" b="true" sz="11100">
                <a:solidFill>
                  <a:srgbClr val="FFFFFF"/>
                </a:solidFill>
                <a:latin typeface="Codec Pro Bold"/>
                <a:ea typeface="Codec Pro Bold"/>
                <a:cs typeface="Codec Pro Bold"/>
                <a:sym typeface="Codec Pro Bold"/>
              </a:rPr>
              <a:t>MLflow</a:t>
            </a:r>
          </a:p>
        </p:txBody>
      </p:sp>
      <p:sp>
        <p:nvSpPr>
          <p:cNvPr name="Freeform 5" id="5"/>
          <p:cNvSpPr/>
          <p:nvPr/>
        </p:nvSpPr>
        <p:spPr>
          <a:xfrm flipH="false" flipV="false" rot="0">
            <a:off x="1028700" y="712813"/>
            <a:ext cx="561705" cy="631774"/>
          </a:xfrm>
          <a:custGeom>
            <a:avLst/>
            <a:gdLst/>
            <a:ahLst/>
            <a:cxnLst/>
            <a:rect r="r" b="b" t="t" l="l"/>
            <a:pathLst>
              <a:path h="631774" w="561705">
                <a:moveTo>
                  <a:pt x="0" y="0"/>
                </a:moveTo>
                <a:lnTo>
                  <a:pt x="561705" y="0"/>
                </a:lnTo>
                <a:lnTo>
                  <a:pt x="561705" y="631774"/>
                </a:lnTo>
                <a:lnTo>
                  <a:pt x="0" y="63177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6" id="6"/>
          <p:cNvSpPr txBox="true"/>
          <p:nvPr/>
        </p:nvSpPr>
        <p:spPr>
          <a:xfrm rot="0">
            <a:off x="16421303" y="800264"/>
            <a:ext cx="986517" cy="686880"/>
          </a:xfrm>
          <a:prstGeom prst="rect">
            <a:avLst/>
          </a:prstGeom>
        </p:spPr>
        <p:txBody>
          <a:bodyPr anchor="t" rtlCol="false" tIns="0" lIns="0" bIns="0" rIns="0">
            <a:spAutoFit/>
          </a:bodyPr>
          <a:lstStyle/>
          <a:p>
            <a:pPr algn="l">
              <a:lnSpc>
                <a:spcPts val="5027"/>
              </a:lnSpc>
              <a:spcBef>
                <a:spcPct val="0"/>
              </a:spcBef>
            </a:pPr>
            <a:r>
              <a:rPr lang="en-US" sz="3590">
                <a:solidFill>
                  <a:srgbClr val="FFFFFF"/>
                </a:solidFill>
                <a:latin typeface="Academy"/>
                <a:ea typeface="Academy"/>
                <a:cs typeface="Academy"/>
                <a:sym typeface="Academy"/>
              </a:rPr>
              <a:t>27</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E022B"/>
        </a:solidFill>
      </p:bgPr>
    </p:bg>
    <p:spTree>
      <p:nvGrpSpPr>
        <p:cNvPr id="1" name=""/>
        <p:cNvGrpSpPr/>
        <p:nvPr/>
      </p:nvGrpSpPr>
      <p:grpSpPr>
        <a:xfrm>
          <a:off x="0" y="0"/>
          <a:ext cx="0" cy="0"/>
          <a:chOff x="0" y="0"/>
          <a:chExt cx="0" cy="0"/>
        </a:xfrm>
      </p:grpSpPr>
      <p:sp>
        <p:nvSpPr>
          <p:cNvPr name="Freeform 2" id="2"/>
          <p:cNvSpPr/>
          <p:nvPr/>
        </p:nvSpPr>
        <p:spPr>
          <a:xfrm flipH="false" flipV="false" rot="0">
            <a:off x="-4548933" y="2027215"/>
            <a:ext cx="8857462" cy="11413199"/>
          </a:xfrm>
          <a:custGeom>
            <a:avLst/>
            <a:gdLst/>
            <a:ahLst/>
            <a:cxnLst/>
            <a:rect r="r" b="b" t="t" l="l"/>
            <a:pathLst>
              <a:path h="11413199" w="8857462">
                <a:moveTo>
                  <a:pt x="0" y="0"/>
                </a:moveTo>
                <a:lnTo>
                  <a:pt x="8857462" y="0"/>
                </a:lnTo>
                <a:lnTo>
                  <a:pt x="8857462" y="11413199"/>
                </a:lnTo>
                <a:lnTo>
                  <a:pt x="0" y="11413199"/>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466995" y="774305"/>
            <a:ext cx="561705" cy="631774"/>
          </a:xfrm>
          <a:custGeom>
            <a:avLst/>
            <a:gdLst/>
            <a:ahLst/>
            <a:cxnLst/>
            <a:rect r="r" b="b" t="t" l="l"/>
            <a:pathLst>
              <a:path h="631774" w="561705">
                <a:moveTo>
                  <a:pt x="0" y="0"/>
                </a:moveTo>
                <a:lnTo>
                  <a:pt x="561705" y="0"/>
                </a:lnTo>
                <a:lnTo>
                  <a:pt x="561705" y="631774"/>
                </a:lnTo>
                <a:lnTo>
                  <a:pt x="0" y="63177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1193469" y="4847560"/>
            <a:ext cx="6892813" cy="3904133"/>
          </a:xfrm>
          <a:custGeom>
            <a:avLst/>
            <a:gdLst/>
            <a:ahLst/>
            <a:cxnLst/>
            <a:rect r="r" b="b" t="t" l="l"/>
            <a:pathLst>
              <a:path h="3904133" w="6892813">
                <a:moveTo>
                  <a:pt x="0" y="0"/>
                </a:moveTo>
                <a:lnTo>
                  <a:pt x="6892814" y="0"/>
                </a:lnTo>
                <a:lnTo>
                  <a:pt x="6892814" y="3904132"/>
                </a:lnTo>
                <a:lnTo>
                  <a:pt x="0" y="3904132"/>
                </a:lnTo>
                <a:lnTo>
                  <a:pt x="0" y="0"/>
                </a:lnTo>
                <a:close/>
              </a:path>
            </a:pathLst>
          </a:custGeom>
          <a:blipFill>
            <a:blip r:embed="rId6"/>
            <a:stretch>
              <a:fillRect l="0" t="0" r="0" b="0"/>
            </a:stretch>
          </a:blipFill>
        </p:spPr>
      </p:sp>
      <p:sp>
        <p:nvSpPr>
          <p:cNvPr name="TextBox 5" id="5"/>
          <p:cNvSpPr txBox="true"/>
          <p:nvPr/>
        </p:nvSpPr>
        <p:spPr>
          <a:xfrm rot="0">
            <a:off x="863983" y="1968054"/>
            <a:ext cx="8529915" cy="2879505"/>
          </a:xfrm>
          <a:prstGeom prst="rect">
            <a:avLst/>
          </a:prstGeom>
        </p:spPr>
        <p:txBody>
          <a:bodyPr anchor="t" rtlCol="false" tIns="0" lIns="0" bIns="0" rIns="0">
            <a:spAutoFit/>
          </a:bodyPr>
          <a:lstStyle/>
          <a:p>
            <a:pPr algn="l">
              <a:lnSpc>
                <a:spcPts val="10341"/>
              </a:lnSpc>
            </a:pPr>
            <a:r>
              <a:rPr lang="en-US" sz="11120" b="true">
                <a:solidFill>
                  <a:srgbClr val="FFFFFF"/>
                </a:solidFill>
                <a:latin typeface="Codec Pro Bold"/>
                <a:ea typeface="Codec Pro Bold"/>
                <a:cs typeface="Codec Pro Bold"/>
                <a:sym typeface="Codec Pro Bold"/>
              </a:rPr>
              <a:t>Project Overview</a:t>
            </a:r>
          </a:p>
        </p:txBody>
      </p:sp>
      <p:sp>
        <p:nvSpPr>
          <p:cNvPr name="TextBox 6" id="6"/>
          <p:cNvSpPr txBox="true"/>
          <p:nvPr/>
        </p:nvSpPr>
        <p:spPr>
          <a:xfrm rot="0">
            <a:off x="902083" y="5238085"/>
            <a:ext cx="9399555" cy="2644888"/>
          </a:xfrm>
          <a:prstGeom prst="rect">
            <a:avLst/>
          </a:prstGeom>
        </p:spPr>
        <p:txBody>
          <a:bodyPr anchor="t" rtlCol="false" tIns="0" lIns="0" bIns="0" rIns="0">
            <a:spAutoFit/>
          </a:bodyPr>
          <a:lstStyle/>
          <a:p>
            <a:pPr algn="just">
              <a:lnSpc>
                <a:spcPts val="3477"/>
              </a:lnSpc>
              <a:spcBef>
                <a:spcPct val="0"/>
              </a:spcBef>
            </a:pPr>
            <a:r>
              <a:rPr lang="en-US" sz="2484">
                <a:solidFill>
                  <a:srgbClr val="FFFFFF"/>
                </a:solidFill>
                <a:latin typeface="Poppins"/>
                <a:ea typeface="Poppins"/>
                <a:cs typeface="Poppins"/>
                <a:sym typeface="Poppins"/>
              </a:rPr>
              <a:t>We conducted sentiment and trend analysis on the Amazon Review Dataset using machine learning models like Logistic Regression, SVM. After data preprocessing, we classified reviews into positive and negative sentiments and analyzed trends over time to provide insights into customer feedback and product performance.</a:t>
            </a:r>
          </a:p>
        </p:txBody>
      </p:sp>
      <p:sp>
        <p:nvSpPr>
          <p:cNvPr name="TextBox 7" id="7"/>
          <p:cNvSpPr txBox="true"/>
          <p:nvPr/>
        </p:nvSpPr>
        <p:spPr>
          <a:xfrm rot="0">
            <a:off x="16421303" y="787152"/>
            <a:ext cx="986517" cy="686880"/>
          </a:xfrm>
          <a:prstGeom prst="rect">
            <a:avLst/>
          </a:prstGeom>
        </p:spPr>
        <p:txBody>
          <a:bodyPr anchor="t" rtlCol="false" tIns="0" lIns="0" bIns="0" rIns="0">
            <a:spAutoFit/>
          </a:bodyPr>
          <a:lstStyle/>
          <a:p>
            <a:pPr algn="l">
              <a:lnSpc>
                <a:spcPts val="5027"/>
              </a:lnSpc>
              <a:spcBef>
                <a:spcPct val="0"/>
              </a:spcBef>
            </a:pPr>
            <a:r>
              <a:rPr lang="en-US" sz="3590">
                <a:solidFill>
                  <a:srgbClr val="FFFFFF"/>
                </a:solidFill>
                <a:latin typeface="Academy"/>
                <a:ea typeface="Academy"/>
                <a:cs typeface="Academy"/>
                <a:sym typeface="Academy"/>
              </a:rPr>
              <a:t>01</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5444" r="-10809" b="-16049"/>
            </a:stretch>
          </a:blipFill>
        </p:spPr>
      </p:sp>
      <p:sp>
        <p:nvSpPr>
          <p:cNvPr name="Freeform 3" id="3"/>
          <p:cNvSpPr/>
          <p:nvPr/>
        </p:nvSpPr>
        <p:spPr>
          <a:xfrm flipH="false" flipV="false" rot="0">
            <a:off x="1183907" y="886142"/>
            <a:ext cx="561705" cy="631774"/>
          </a:xfrm>
          <a:custGeom>
            <a:avLst/>
            <a:gdLst/>
            <a:ahLst/>
            <a:cxnLst/>
            <a:rect r="r" b="b" t="t" l="l"/>
            <a:pathLst>
              <a:path h="631774" w="561705">
                <a:moveTo>
                  <a:pt x="0" y="0"/>
                </a:moveTo>
                <a:lnTo>
                  <a:pt x="561705" y="0"/>
                </a:lnTo>
                <a:lnTo>
                  <a:pt x="561705" y="631775"/>
                </a:lnTo>
                <a:lnTo>
                  <a:pt x="0" y="63177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216279" y="-460097"/>
            <a:ext cx="3362077" cy="3324253"/>
          </a:xfrm>
          <a:custGeom>
            <a:avLst/>
            <a:gdLst/>
            <a:ahLst/>
            <a:cxnLst/>
            <a:rect r="r" b="b" t="t" l="l"/>
            <a:pathLst>
              <a:path h="3324253" w="3362077">
                <a:moveTo>
                  <a:pt x="0" y="0"/>
                </a:moveTo>
                <a:lnTo>
                  <a:pt x="3362077" y="0"/>
                </a:lnTo>
                <a:lnTo>
                  <a:pt x="3362077" y="3324253"/>
                </a:lnTo>
                <a:lnTo>
                  <a:pt x="0" y="3324253"/>
                </a:lnTo>
                <a:lnTo>
                  <a:pt x="0" y="0"/>
                </a:lnTo>
                <a:close/>
              </a:path>
            </a:pathLst>
          </a:custGeom>
          <a:blipFill>
            <a:blip r:embed="rId5">
              <a:alphaModFix amt="18000"/>
            </a:blip>
            <a:stretch>
              <a:fillRect l="0" t="0" r="0" b="0"/>
            </a:stretch>
          </a:blipFill>
        </p:spPr>
      </p:sp>
      <p:sp>
        <p:nvSpPr>
          <p:cNvPr name="Freeform 5" id="5"/>
          <p:cNvSpPr/>
          <p:nvPr/>
        </p:nvSpPr>
        <p:spPr>
          <a:xfrm flipH="false" flipV="false" rot="0">
            <a:off x="3612644" y="7882264"/>
            <a:ext cx="2318608" cy="2292524"/>
          </a:xfrm>
          <a:custGeom>
            <a:avLst/>
            <a:gdLst/>
            <a:ahLst/>
            <a:cxnLst/>
            <a:rect r="r" b="b" t="t" l="l"/>
            <a:pathLst>
              <a:path h="2292524" w="2318608">
                <a:moveTo>
                  <a:pt x="0" y="0"/>
                </a:moveTo>
                <a:lnTo>
                  <a:pt x="2318608" y="0"/>
                </a:lnTo>
                <a:lnTo>
                  <a:pt x="2318608" y="2292523"/>
                </a:lnTo>
                <a:lnTo>
                  <a:pt x="0" y="2292523"/>
                </a:lnTo>
                <a:lnTo>
                  <a:pt x="0" y="0"/>
                </a:lnTo>
                <a:close/>
              </a:path>
            </a:pathLst>
          </a:custGeom>
          <a:blipFill>
            <a:blip r:embed="rId5">
              <a:alphaModFix amt="18000"/>
            </a:blip>
            <a:stretch>
              <a:fillRect l="0" t="0" r="0" b="0"/>
            </a:stretch>
          </a:blipFill>
        </p:spPr>
      </p:sp>
      <p:sp>
        <p:nvSpPr>
          <p:cNvPr name="Freeform 6" id="6"/>
          <p:cNvSpPr/>
          <p:nvPr/>
        </p:nvSpPr>
        <p:spPr>
          <a:xfrm flipH="false" flipV="false" rot="0">
            <a:off x="9693277" y="3324548"/>
            <a:ext cx="7566023" cy="4899773"/>
          </a:xfrm>
          <a:custGeom>
            <a:avLst/>
            <a:gdLst/>
            <a:ahLst/>
            <a:cxnLst/>
            <a:rect r="r" b="b" t="t" l="l"/>
            <a:pathLst>
              <a:path h="4899773" w="7566023">
                <a:moveTo>
                  <a:pt x="0" y="0"/>
                </a:moveTo>
                <a:lnTo>
                  <a:pt x="7566023" y="0"/>
                </a:lnTo>
                <a:lnTo>
                  <a:pt x="7566023" y="4899773"/>
                </a:lnTo>
                <a:lnTo>
                  <a:pt x="0" y="4899773"/>
                </a:lnTo>
                <a:lnTo>
                  <a:pt x="0" y="0"/>
                </a:lnTo>
                <a:close/>
              </a:path>
            </a:pathLst>
          </a:custGeom>
          <a:blipFill>
            <a:blip r:embed="rId6"/>
            <a:stretch>
              <a:fillRect l="-4848" t="-3743" r="-7905" b="-5347"/>
            </a:stretch>
          </a:blipFill>
        </p:spPr>
      </p:sp>
      <p:sp>
        <p:nvSpPr>
          <p:cNvPr name="TextBox 7" id="7"/>
          <p:cNvSpPr txBox="true"/>
          <p:nvPr/>
        </p:nvSpPr>
        <p:spPr>
          <a:xfrm rot="0">
            <a:off x="2619102" y="780085"/>
            <a:ext cx="12785014" cy="2084071"/>
          </a:xfrm>
          <a:prstGeom prst="rect">
            <a:avLst/>
          </a:prstGeom>
        </p:spPr>
        <p:txBody>
          <a:bodyPr anchor="t" rtlCol="false" tIns="0" lIns="0" bIns="0" rIns="0">
            <a:spAutoFit/>
          </a:bodyPr>
          <a:lstStyle/>
          <a:p>
            <a:pPr algn="l">
              <a:lnSpc>
                <a:spcPts val="7440"/>
              </a:lnSpc>
            </a:pPr>
            <a:r>
              <a:rPr lang="en-US" sz="8000" b="true">
                <a:solidFill>
                  <a:srgbClr val="FFFFFF"/>
                </a:solidFill>
                <a:latin typeface="Codec Pro Bold"/>
                <a:ea typeface="Codec Pro Bold"/>
                <a:cs typeface="Codec Pro Bold"/>
                <a:sym typeface="Codec Pro Bold"/>
              </a:rPr>
              <a:t>Deploying Machine Learning Models on Azure</a:t>
            </a:r>
          </a:p>
        </p:txBody>
      </p:sp>
      <p:sp>
        <p:nvSpPr>
          <p:cNvPr name="TextBox 8" id="8"/>
          <p:cNvSpPr txBox="true"/>
          <p:nvPr/>
        </p:nvSpPr>
        <p:spPr>
          <a:xfrm rot="0">
            <a:off x="2486711" y="4563495"/>
            <a:ext cx="6524898" cy="2636207"/>
          </a:xfrm>
          <a:prstGeom prst="rect">
            <a:avLst/>
          </a:prstGeom>
        </p:spPr>
        <p:txBody>
          <a:bodyPr anchor="t" rtlCol="false" tIns="0" lIns="0" bIns="0" rIns="0">
            <a:spAutoFit/>
          </a:bodyPr>
          <a:lstStyle/>
          <a:p>
            <a:pPr algn="just">
              <a:lnSpc>
                <a:spcPts val="6947"/>
              </a:lnSpc>
            </a:pPr>
            <a:r>
              <a:rPr lang="en-US" sz="4962">
                <a:solidFill>
                  <a:srgbClr val="FFFFFF"/>
                </a:solidFill>
                <a:latin typeface="Poppins"/>
                <a:ea typeface="Poppins"/>
                <a:cs typeface="Poppins"/>
                <a:sym typeface="Poppins"/>
              </a:rPr>
              <a:t>What is Azure?</a:t>
            </a:r>
          </a:p>
          <a:p>
            <a:pPr algn="just">
              <a:lnSpc>
                <a:spcPts val="6947"/>
              </a:lnSpc>
            </a:pPr>
            <a:r>
              <a:rPr lang="en-US" sz="4962">
                <a:solidFill>
                  <a:srgbClr val="FFFFFF"/>
                </a:solidFill>
                <a:latin typeface="Poppins"/>
                <a:ea typeface="Poppins"/>
                <a:cs typeface="Poppins"/>
                <a:sym typeface="Poppins"/>
              </a:rPr>
              <a:t>Why Azure?</a:t>
            </a:r>
          </a:p>
          <a:p>
            <a:pPr algn="just">
              <a:lnSpc>
                <a:spcPts val="6947"/>
              </a:lnSpc>
              <a:spcBef>
                <a:spcPct val="0"/>
              </a:spcBef>
            </a:pPr>
            <a:r>
              <a:rPr lang="en-US" sz="4962">
                <a:solidFill>
                  <a:srgbClr val="FFFFFF"/>
                </a:solidFill>
                <a:latin typeface="Poppins"/>
                <a:ea typeface="Poppins"/>
                <a:cs typeface="Poppins"/>
                <a:sym typeface="Poppins"/>
              </a:rPr>
              <a:t>How we used it?</a:t>
            </a:r>
          </a:p>
        </p:txBody>
      </p:sp>
      <p:sp>
        <p:nvSpPr>
          <p:cNvPr name="TextBox 9" id="9"/>
          <p:cNvSpPr txBox="true"/>
          <p:nvPr/>
        </p:nvSpPr>
        <p:spPr>
          <a:xfrm rot="0">
            <a:off x="16421303" y="800264"/>
            <a:ext cx="986517" cy="686880"/>
          </a:xfrm>
          <a:prstGeom prst="rect">
            <a:avLst/>
          </a:prstGeom>
        </p:spPr>
        <p:txBody>
          <a:bodyPr anchor="t" rtlCol="false" tIns="0" lIns="0" bIns="0" rIns="0">
            <a:spAutoFit/>
          </a:bodyPr>
          <a:lstStyle/>
          <a:p>
            <a:pPr algn="l">
              <a:lnSpc>
                <a:spcPts val="5027"/>
              </a:lnSpc>
              <a:spcBef>
                <a:spcPct val="0"/>
              </a:spcBef>
            </a:pPr>
            <a:r>
              <a:rPr lang="en-US" sz="3590">
                <a:solidFill>
                  <a:srgbClr val="FFFFFF"/>
                </a:solidFill>
                <a:latin typeface="Academy"/>
                <a:ea typeface="Academy"/>
                <a:cs typeface="Academy"/>
                <a:sym typeface="Academy"/>
              </a:rPr>
              <a:t>28</a:t>
            </a: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5444" r="-10809" b="-16049"/>
            </a:stretch>
          </a:blipFill>
        </p:spPr>
      </p:sp>
      <p:sp>
        <p:nvSpPr>
          <p:cNvPr name="Freeform 3" id="3"/>
          <p:cNvSpPr/>
          <p:nvPr/>
        </p:nvSpPr>
        <p:spPr>
          <a:xfrm flipH="false" flipV="false" rot="0">
            <a:off x="1183907" y="886142"/>
            <a:ext cx="561705" cy="631774"/>
          </a:xfrm>
          <a:custGeom>
            <a:avLst/>
            <a:gdLst/>
            <a:ahLst/>
            <a:cxnLst/>
            <a:rect r="r" b="b" t="t" l="l"/>
            <a:pathLst>
              <a:path h="631774" w="561705">
                <a:moveTo>
                  <a:pt x="0" y="0"/>
                </a:moveTo>
                <a:lnTo>
                  <a:pt x="561705" y="0"/>
                </a:lnTo>
                <a:lnTo>
                  <a:pt x="561705" y="631775"/>
                </a:lnTo>
                <a:lnTo>
                  <a:pt x="0" y="63177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216279" y="-460097"/>
            <a:ext cx="3362077" cy="3324253"/>
          </a:xfrm>
          <a:custGeom>
            <a:avLst/>
            <a:gdLst/>
            <a:ahLst/>
            <a:cxnLst/>
            <a:rect r="r" b="b" t="t" l="l"/>
            <a:pathLst>
              <a:path h="3324253" w="3362077">
                <a:moveTo>
                  <a:pt x="0" y="0"/>
                </a:moveTo>
                <a:lnTo>
                  <a:pt x="3362077" y="0"/>
                </a:lnTo>
                <a:lnTo>
                  <a:pt x="3362077" y="3324253"/>
                </a:lnTo>
                <a:lnTo>
                  <a:pt x="0" y="3324253"/>
                </a:lnTo>
                <a:lnTo>
                  <a:pt x="0" y="0"/>
                </a:lnTo>
                <a:close/>
              </a:path>
            </a:pathLst>
          </a:custGeom>
          <a:blipFill>
            <a:blip r:embed="rId5">
              <a:alphaModFix amt="18000"/>
            </a:blip>
            <a:stretch>
              <a:fillRect l="0" t="0" r="0" b="0"/>
            </a:stretch>
          </a:blipFill>
        </p:spPr>
      </p:sp>
      <p:sp>
        <p:nvSpPr>
          <p:cNvPr name="Freeform 5" id="5"/>
          <p:cNvSpPr/>
          <p:nvPr/>
        </p:nvSpPr>
        <p:spPr>
          <a:xfrm flipH="false" flipV="false" rot="0">
            <a:off x="3612644" y="7882264"/>
            <a:ext cx="2318608" cy="2292524"/>
          </a:xfrm>
          <a:custGeom>
            <a:avLst/>
            <a:gdLst/>
            <a:ahLst/>
            <a:cxnLst/>
            <a:rect r="r" b="b" t="t" l="l"/>
            <a:pathLst>
              <a:path h="2292524" w="2318608">
                <a:moveTo>
                  <a:pt x="0" y="0"/>
                </a:moveTo>
                <a:lnTo>
                  <a:pt x="2318608" y="0"/>
                </a:lnTo>
                <a:lnTo>
                  <a:pt x="2318608" y="2292523"/>
                </a:lnTo>
                <a:lnTo>
                  <a:pt x="0" y="2292523"/>
                </a:lnTo>
                <a:lnTo>
                  <a:pt x="0" y="0"/>
                </a:lnTo>
                <a:close/>
              </a:path>
            </a:pathLst>
          </a:custGeom>
          <a:blipFill>
            <a:blip r:embed="rId5">
              <a:alphaModFix amt="18000"/>
            </a:blip>
            <a:stretch>
              <a:fillRect l="0" t="0" r="0" b="0"/>
            </a:stretch>
          </a:blipFill>
        </p:spPr>
      </p:sp>
      <p:sp>
        <p:nvSpPr>
          <p:cNvPr name="TextBox 6" id="6"/>
          <p:cNvSpPr txBox="true"/>
          <p:nvPr/>
        </p:nvSpPr>
        <p:spPr>
          <a:xfrm rot="0">
            <a:off x="2619102" y="780085"/>
            <a:ext cx="12785014" cy="2084071"/>
          </a:xfrm>
          <a:prstGeom prst="rect">
            <a:avLst/>
          </a:prstGeom>
        </p:spPr>
        <p:txBody>
          <a:bodyPr anchor="t" rtlCol="false" tIns="0" lIns="0" bIns="0" rIns="0">
            <a:spAutoFit/>
          </a:bodyPr>
          <a:lstStyle/>
          <a:p>
            <a:pPr algn="l">
              <a:lnSpc>
                <a:spcPts val="7440"/>
              </a:lnSpc>
            </a:pPr>
            <a:r>
              <a:rPr lang="en-US" sz="8000" b="true">
                <a:solidFill>
                  <a:srgbClr val="FFFFFF"/>
                </a:solidFill>
                <a:latin typeface="Codec Pro Bold"/>
                <a:ea typeface="Codec Pro Bold"/>
                <a:cs typeface="Codec Pro Bold"/>
                <a:sym typeface="Codec Pro Bold"/>
              </a:rPr>
              <a:t>Deploying Machine Learning Models on Azure</a:t>
            </a:r>
          </a:p>
        </p:txBody>
      </p:sp>
      <p:sp>
        <p:nvSpPr>
          <p:cNvPr name="TextBox 7" id="7"/>
          <p:cNvSpPr txBox="true"/>
          <p:nvPr/>
        </p:nvSpPr>
        <p:spPr>
          <a:xfrm rot="0">
            <a:off x="2321729" y="4073848"/>
            <a:ext cx="14772589" cy="4894266"/>
          </a:xfrm>
          <a:prstGeom prst="rect">
            <a:avLst/>
          </a:prstGeom>
        </p:spPr>
        <p:txBody>
          <a:bodyPr anchor="t" rtlCol="false" tIns="0" lIns="0" bIns="0" rIns="0">
            <a:spAutoFit/>
          </a:bodyPr>
          <a:lstStyle/>
          <a:p>
            <a:pPr algn="just" marL="661164" indent="-330582" lvl="1">
              <a:lnSpc>
                <a:spcPts val="4287"/>
              </a:lnSpc>
              <a:buFont typeface="Arial"/>
              <a:buChar char="•"/>
            </a:pPr>
            <a:r>
              <a:rPr lang="en-US" sz="3062">
                <a:solidFill>
                  <a:srgbClr val="FFFFFF"/>
                </a:solidFill>
                <a:latin typeface="Poppins"/>
                <a:ea typeface="Poppins"/>
                <a:cs typeface="Poppins"/>
                <a:sym typeface="Poppins"/>
              </a:rPr>
              <a:t>Utilize Logistic Regression to build and train a machine learning model for classifying Amazon reviews based on sentiment (positive/negative).</a:t>
            </a:r>
          </a:p>
          <a:p>
            <a:pPr algn="just">
              <a:lnSpc>
                <a:spcPts val="4287"/>
              </a:lnSpc>
            </a:pPr>
          </a:p>
          <a:p>
            <a:pPr algn="just" marL="661164" indent="-330582" lvl="1">
              <a:lnSpc>
                <a:spcPts val="4287"/>
              </a:lnSpc>
              <a:buFont typeface="Arial"/>
              <a:buChar char="•"/>
            </a:pPr>
            <a:r>
              <a:rPr lang="en-US" sz="3062">
                <a:solidFill>
                  <a:srgbClr val="FFFFFF"/>
                </a:solidFill>
                <a:latin typeface="Poppins"/>
                <a:ea typeface="Poppins"/>
                <a:cs typeface="Poppins"/>
                <a:sym typeface="Poppins"/>
              </a:rPr>
              <a:t>Implement MLFlow and deploying it using Azure Machine Learning Studio.</a:t>
            </a:r>
          </a:p>
          <a:p>
            <a:pPr algn="just">
              <a:lnSpc>
                <a:spcPts val="4287"/>
              </a:lnSpc>
            </a:pPr>
          </a:p>
          <a:p>
            <a:pPr algn="just" marL="661164" indent="-330582" lvl="1">
              <a:lnSpc>
                <a:spcPts val="4287"/>
              </a:lnSpc>
              <a:buFont typeface="Arial"/>
              <a:buChar char="•"/>
            </a:pPr>
            <a:r>
              <a:rPr lang="en-US" sz="3062">
                <a:solidFill>
                  <a:srgbClr val="FFFFFF"/>
                </a:solidFill>
                <a:latin typeface="Poppins"/>
                <a:ea typeface="Poppins"/>
                <a:cs typeface="Poppins"/>
                <a:sym typeface="Poppins"/>
              </a:rPr>
              <a:t>Deploy the trained model in Azure Machine Learning Studio to provide an API endpoint </a:t>
            </a:r>
          </a:p>
          <a:p>
            <a:pPr algn="just">
              <a:lnSpc>
                <a:spcPts val="4287"/>
              </a:lnSpc>
              <a:spcBef>
                <a:spcPct val="0"/>
              </a:spcBef>
            </a:pPr>
          </a:p>
        </p:txBody>
      </p:sp>
      <p:sp>
        <p:nvSpPr>
          <p:cNvPr name="TextBox 8" id="8"/>
          <p:cNvSpPr txBox="true"/>
          <p:nvPr/>
        </p:nvSpPr>
        <p:spPr>
          <a:xfrm rot="0">
            <a:off x="16421303" y="800264"/>
            <a:ext cx="986517" cy="686880"/>
          </a:xfrm>
          <a:prstGeom prst="rect">
            <a:avLst/>
          </a:prstGeom>
        </p:spPr>
        <p:txBody>
          <a:bodyPr anchor="t" rtlCol="false" tIns="0" lIns="0" bIns="0" rIns="0">
            <a:spAutoFit/>
          </a:bodyPr>
          <a:lstStyle/>
          <a:p>
            <a:pPr algn="l">
              <a:lnSpc>
                <a:spcPts val="5027"/>
              </a:lnSpc>
              <a:spcBef>
                <a:spcPct val="0"/>
              </a:spcBef>
            </a:pPr>
            <a:r>
              <a:rPr lang="en-US" sz="3590">
                <a:solidFill>
                  <a:srgbClr val="FFFFFF"/>
                </a:solidFill>
                <a:latin typeface="Academy"/>
                <a:ea typeface="Academy"/>
                <a:cs typeface="Academy"/>
                <a:sym typeface="Academy"/>
              </a:rPr>
              <a:t>29</a:t>
            </a: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5444" r="-10809" b="-16049"/>
            </a:stretch>
          </a:blipFill>
        </p:spPr>
      </p:sp>
      <p:sp>
        <p:nvSpPr>
          <p:cNvPr name="Freeform 3" id="3"/>
          <p:cNvSpPr/>
          <p:nvPr/>
        </p:nvSpPr>
        <p:spPr>
          <a:xfrm flipH="false" flipV="false" rot="0">
            <a:off x="1183907" y="886142"/>
            <a:ext cx="561705" cy="631774"/>
          </a:xfrm>
          <a:custGeom>
            <a:avLst/>
            <a:gdLst/>
            <a:ahLst/>
            <a:cxnLst/>
            <a:rect r="r" b="b" t="t" l="l"/>
            <a:pathLst>
              <a:path h="631774" w="561705">
                <a:moveTo>
                  <a:pt x="0" y="0"/>
                </a:moveTo>
                <a:lnTo>
                  <a:pt x="561705" y="0"/>
                </a:lnTo>
                <a:lnTo>
                  <a:pt x="561705" y="631775"/>
                </a:lnTo>
                <a:lnTo>
                  <a:pt x="0" y="63177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216279" y="-460097"/>
            <a:ext cx="3362077" cy="3324253"/>
          </a:xfrm>
          <a:custGeom>
            <a:avLst/>
            <a:gdLst/>
            <a:ahLst/>
            <a:cxnLst/>
            <a:rect r="r" b="b" t="t" l="l"/>
            <a:pathLst>
              <a:path h="3324253" w="3362077">
                <a:moveTo>
                  <a:pt x="0" y="0"/>
                </a:moveTo>
                <a:lnTo>
                  <a:pt x="3362077" y="0"/>
                </a:lnTo>
                <a:lnTo>
                  <a:pt x="3362077" y="3324253"/>
                </a:lnTo>
                <a:lnTo>
                  <a:pt x="0" y="3324253"/>
                </a:lnTo>
                <a:lnTo>
                  <a:pt x="0" y="0"/>
                </a:lnTo>
                <a:close/>
              </a:path>
            </a:pathLst>
          </a:custGeom>
          <a:blipFill>
            <a:blip r:embed="rId5">
              <a:alphaModFix amt="18000"/>
            </a:blip>
            <a:stretch>
              <a:fillRect l="0" t="0" r="0" b="0"/>
            </a:stretch>
          </a:blipFill>
        </p:spPr>
      </p:sp>
      <p:sp>
        <p:nvSpPr>
          <p:cNvPr name="Freeform 5" id="5"/>
          <p:cNvSpPr/>
          <p:nvPr/>
        </p:nvSpPr>
        <p:spPr>
          <a:xfrm flipH="false" flipV="false" rot="0">
            <a:off x="3612644" y="7882264"/>
            <a:ext cx="2318608" cy="2292524"/>
          </a:xfrm>
          <a:custGeom>
            <a:avLst/>
            <a:gdLst/>
            <a:ahLst/>
            <a:cxnLst/>
            <a:rect r="r" b="b" t="t" l="l"/>
            <a:pathLst>
              <a:path h="2292524" w="2318608">
                <a:moveTo>
                  <a:pt x="0" y="0"/>
                </a:moveTo>
                <a:lnTo>
                  <a:pt x="2318608" y="0"/>
                </a:lnTo>
                <a:lnTo>
                  <a:pt x="2318608" y="2292523"/>
                </a:lnTo>
                <a:lnTo>
                  <a:pt x="0" y="2292523"/>
                </a:lnTo>
                <a:lnTo>
                  <a:pt x="0" y="0"/>
                </a:lnTo>
                <a:close/>
              </a:path>
            </a:pathLst>
          </a:custGeom>
          <a:blipFill>
            <a:blip r:embed="rId5">
              <a:alphaModFix amt="18000"/>
            </a:blip>
            <a:stretch>
              <a:fillRect l="0" t="0" r="0" b="0"/>
            </a:stretch>
          </a:blipFill>
        </p:spPr>
      </p:sp>
      <p:sp>
        <p:nvSpPr>
          <p:cNvPr name="Freeform 6" id="6"/>
          <p:cNvSpPr/>
          <p:nvPr/>
        </p:nvSpPr>
        <p:spPr>
          <a:xfrm flipH="false" flipV="false" rot="0">
            <a:off x="2490917" y="4382558"/>
            <a:ext cx="13462851" cy="5837767"/>
          </a:xfrm>
          <a:custGeom>
            <a:avLst/>
            <a:gdLst/>
            <a:ahLst/>
            <a:cxnLst/>
            <a:rect r="r" b="b" t="t" l="l"/>
            <a:pathLst>
              <a:path h="5837767" w="13462851">
                <a:moveTo>
                  <a:pt x="0" y="0"/>
                </a:moveTo>
                <a:lnTo>
                  <a:pt x="13462850" y="0"/>
                </a:lnTo>
                <a:lnTo>
                  <a:pt x="13462850" y="5837767"/>
                </a:lnTo>
                <a:lnTo>
                  <a:pt x="0" y="5837767"/>
                </a:lnTo>
                <a:lnTo>
                  <a:pt x="0" y="0"/>
                </a:lnTo>
                <a:close/>
              </a:path>
            </a:pathLst>
          </a:custGeom>
          <a:blipFill>
            <a:blip r:embed="rId6"/>
            <a:stretch>
              <a:fillRect l="0" t="-14990" r="-5808" b="0"/>
            </a:stretch>
          </a:blipFill>
        </p:spPr>
      </p:sp>
      <p:sp>
        <p:nvSpPr>
          <p:cNvPr name="TextBox 7" id="7"/>
          <p:cNvSpPr txBox="true"/>
          <p:nvPr/>
        </p:nvSpPr>
        <p:spPr>
          <a:xfrm rot="0">
            <a:off x="2619102" y="780085"/>
            <a:ext cx="12785014" cy="2084071"/>
          </a:xfrm>
          <a:prstGeom prst="rect">
            <a:avLst/>
          </a:prstGeom>
        </p:spPr>
        <p:txBody>
          <a:bodyPr anchor="t" rtlCol="false" tIns="0" lIns="0" bIns="0" rIns="0">
            <a:spAutoFit/>
          </a:bodyPr>
          <a:lstStyle/>
          <a:p>
            <a:pPr algn="l">
              <a:lnSpc>
                <a:spcPts val="7440"/>
              </a:lnSpc>
            </a:pPr>
            <a:r>
              <a:rPr lang="en-US" sz="8000" b="true">
                <a:solidFill>
                  <a:srgbClr val="FFFFFF"/>
                </a:solidFill>
                <a:latin typeface="Codec Pro Bold"/>
                <a:ea typeface="Codec Pro Bold"/>
                <a:cs typeface="Codec Pro Bold"/>
                <a:sym typeface="Codec Pro Bold"/>
              </a:rPr>
              <a:t>Steps for Model Deployment Using Azure:</a:t>
            </a:r>
          </a:p>
        </p:txBody>
      </p:sp>
      <p:sp>
        <p:nvSpPr>
          <p:cNvPr name="TextBox 8" id="8"/>
          <p:cNvSpPr txBox="true"/>
          <p:nvPr/>
        </p:nvSpPr>
        <p:spPr>
          <a:xfrm rot="0">
            <a:off x="2619102" y="2968413"/>
            <a:ext cx="10885284" cy="1299845"/>
          </a:xfrm>
          <a:prstGeom prst="rect">
            <a:avLst/>
          </a:prstGeom>
        </p:spPr>
        <p:txBody>
          <a:bodyPr anchor="t" rtlCol="false" tIns="0" lIns="0" bIns="0" rIns="0">
            <a:spAutoFit/>
          </a:bodyPr>
          <a:lstStyle/>
          <a:p>
            <a:pPr algn="just">
              <a:lnSpc>
                <a:spcPts val="3430"/>
              </a:lnSpc>
            </a:pPr>
            <a:r>
              <a:rPr lang="en-US" sz="2450">
                <a:solidFill>
                  <a:srgbClr val="FFFFFF"/>
                </a:solidFill>
                <a:latin typeface="Poppins"/>
                <a:ea typeface="Poppins"/>
                <a:cs typeface="Poppins"/>
                <a:sym typeface="Poppins"/>
              </a:rPr>
              <a:t>1.  Create a Workspace:</a:t>
            </a:r>
          </a:p>
          <a:p>
            <a:pPr algn="just">
              <a:lnSpc>
                <a:spcPts val="3430"/>
              </a:lnSpc>
              <a:spcBef>
                <a:spcPct val="0"/>
              </a:spcBef>
            </a:pPr>
            <a:r>
              <a:rPr lang="en-US" sz="2450">
                <a:solidFill>
                  <a:srgbClr val="FFFFFF"/>
                </a:solidFill>
                <a:latin typeface="Poppins"/>
                <a:ea typeface="Poppins"/>
                <a:cs typeface="Poppins"/>
                <a:sym typeface="Poppins"/>
              </a:rPr>
              <a:t>Start by creating a workspace in Azure, where all your activities related to machine learning will take place.</a:t>
            </a:r>
          </a:p>
        </p:txBody>
      </p:sp>
      <p:sp>
        <p:nvSpPr>
          <p:cNvPr name="TextBox 9" id="9"/>
          <p:cNvSpPr txBox="true"/>
          <p:nvPr/>
        </p:nvSpPr>
        <p:spPr>
          <a:xfrm rot="0">
            <a:off x="16421303" y="800264"/>
            <a:ext cx="986517" cy="686880"/>
          </a:xfrm>
          <a:prstGeom prst="rect">
            <a:avLst/>
          </a:prstGeom>
        </p:spPr>
        <p:txBody>
          <a:bodyPr anchor="t" rtlCol="false" tIns="0" lIns="0" bIns="0" rIns="0">
            <a:spAutoFit/>
          </a:bodyPr>
          <a:lstStyle/>
          <a:p>
            <a:pPr algn="l">
              <a:lnSpc>
                <a:spcPts val="5027"/>
              </a:lnSpc>
              <a:spcBef>
                <a:spcPct val="0"/>
              </a:spcBef>
            </a:pPr>
            <a:r>
              <a:rPr lang="en-US" sz="3590">
                <a:solidFill>
                  <a:srgbClr val="FFFFFF"/>
                </a:solidFill>
                <a:latin typeface="Academy"/>
                <a:ea typeface="Academy"/>
                <a:cs typeface="Academy"/>
                <a:sym typeface="Academy"/>
              </a:rPr>
              <a:t>30</a:t>
            </a:r>
          </a:p>
        </p:txBody>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5444" r="-10809" b="-16049"/>
            </a:stretch>
          </a:blipFill>
        </p:spPr>
      </p:sp>
      <p:sp>
        <p:nvSpPr>
          <p:cNvPr name="Freeform 3" id="3"/>
          <p:cNvSpPr/>
          <p:nvPr/>
        </p:nvSpPr>
        <p:spPr>
          <a:xfrm flipH="false" flipV="false" rot="0">
            <a:off x="1183907" y="886142"/>
            <a:ext cx="561705" cy="631774"/>
          </a:xfrm>
          <a:custGeom>
            <a:avLst/>
            <a:gdLst/>
            <a:ahLst/>
            <a:cxnLst/>
            <a:rect r="r" b="b" t="t" l="l"/>
            <a:pathLst>
              <a:path h="631774" w="561705">
                <a:moveTo>
                  <a:pt x="0" y="0"/>
                </a:moveTo>
                <a:lnTo>
                  <a:pt x="561705" y="0"/>
                </a:lnTo>
                <a:lnTo>
                  <a:pt x="561705" y="631775"/>
                </a:lnTo>
                <a:lnTo>
                  <a:pt x="0" y="63177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216279" y="-460097"/>
            <a:ext cx="3362077" cy="3324253"/>
          </a:xfrm>
          <a:custGeom>
            <a:avLst/>
            <a:gdLst/>
            <a:ahLst/>
            <a:cxnLst/>
            <a:rect r="r" b="b" t="t" l="l"/>
            <a:pathLst>
              <a:path h="3324253" w="3362077">
                <a:moveTo>
                  <a:pt x="0" y="0"/>
                </a:moveTo>
                <a:lnTo>
                  <a:pt x="3362077" y="0"/>
                </a:lnTo>
                <a:lnTo>
                  <a:pt x="3362077" y="3324253"/>
                </a:lnTo>
                <a:lnTo>
                  <a:pt x="0" y="3324253"/>
                </a:lnTo>
                <a:lnTo>
                  <a:pt x="0" y="0"/>
                </a:lnTo>
                <a:close/>
              </a:path>
            </a:pathLst>
          </a:custGeom>
          <a:blipFill>
            <a:blip r:embed="rId5">
              <a:alphaModFix amt="18000"/>
            </a:blip>
            <a:stretch>
              <a:fillRect l="0" t="0" r="0" b="0"/>
            </a:stretch>
          </a:blipFill>
        </p:spPr>
      </p:sp>
      <p:sp>
        <p:nvSpPr>
          <p:cNvPr name="Freeform 5" id="5"/>
          <p:cNvSpPr/>
          <p:nvPr/>
        </p:nvSpPr>
        <p:spPr>
          <a:xfrm flipH="false" flipV="false" rot="0">
            <a:off x="3612644" y="7882264"/>
            <a:ext cx="2318608" cy="2292524"/>
          </a:xfrm>
          <a:custGeom>
            <a:avLst/>
            <a:gdLst/>
            <a:ahLst/>
            <a:cxnLst/>
            <a:rect r="r" b="b" t="t" l="l"/>
            <a:pathLst>
              <a:path h="2292524" w="2318608">
                <a:moveTo>
                  <a:pt x="0" y="0"/>
                </a:moveTo>
                <a:lnTo>
                  <a:pt x="2318608" y="0"/>
                </a:lnTo>
                <a:lnTo>
                  <a:pt x="2318608" y="2292523"/>
                </a:lnTo>
                <a:lnTo>
                  <a:pt x="0" y="2292523"/>
                </a:lnTo>
                <a:lnTo>
                  <a:pt x="0" y="0"/>
                </a:lnTo>
                <a:close/>
              </a:path>
            </a:pathLst>
          </a:custGeom>
          <a:blipFill>
            <a:blip r:embed="rId5">
              <a:alphaModFix amt="18000"/>
            </a:blip>
            <a:stretch>
              <a:fillRect l="0" t="0" r="0" b="0"/>
            </a:stretch>
          </a:blipFill>
        </p:spPr>
      </p:sp>
      <p:sp>
        <p:nvSpPr>
          <p:cNvPr name="Freeform 6" id="6"/>
          <p:cNvSpPr/>
          <p:nvPr/>
        </p:nvSpPr>
        <p:spPr>
          <a:xfrm flipH="false" flipV="false" rot="0">
            <a:off x="2812737" y="4449233"/>
            <a:ext cx="13160720" cy="5725555"/>
          </a:xfrm>
          <a:custGeom>
            <a:avLst/>
            <a:gdLst/>
            <a:ahLst/>
            <a:cxnLst/>
            <a:rect r="r" b="b" t="t" l="l"/>
            <a:pathLst>
              <a:path h="5725555" w="13160720">
                <a:moveTo>
                  <a:pt x="0" y="0"/>
                </a:moveTo>
                <a:lnTo>
                  <a:pt x="13160720" y="0"/>
                </a:lnTo>
                <a:lnTo>
                  <a:pt x="13160720" y="5725554"/>
                </a:lnTo>
                <a:lnTo>
                  <a:pt x="0" y="5725554"/>
                </a:lnTo>
                <a:lnTo>
                  <a:pt x="0" y="0"/>
                </a:lnTo>
                <a:close/>
              </a:path>
            </a:pathLst>
          </a:custGeom>
          <a:blipFill>
            <a:blip r:embed="rId6"/>
            <a:stretch>
              <a:fillRect l="0" t="-14642" r="0" b="0"/>
            </a:stretch>
          </a:blipFill>
        </p:spPr>
      </p:sp>
      <p:sp>
        <p:nvSpPr>
          <p:cNvPr name="TextBox 7" id="7"/>
          <p:cNvSpPr txBox="true"/>
          <p:nvPr/>
        </p:nvSpPr>
        <p:spPr>
          <a:xfrm rot="0">
            <a:off x="2619102" y="780085"/>
            <a:ext cx="12785014" cy="2084071"/>
          </a:xfrm>
          <a:prstGeom prst="rect">
            <a:avLst/>
          </a:prstGeom>
        </p:spPr>
        <p:txBody>
          <a:bodyPr anchor="t" rtlCol="false" tIns="0" lIns="0" bIns="0" rIns="0">
            <a:spAutoFit/>
          </a:bodyPr>
          <a:lstStyle/>
          <a:p>
            <a:pPr algn="l">
              <a:lnSpc>
                <a:spcPts val="7440"/>
              </a:lnSpc>
            </a:pPr>
            <a:r>
              <a:rPr lang="en-US" sz="8000" b="true">
                <a:solidFill>
                  <a:srgbClr val="FFFFFF"/>
                </a:solidFill>
                <a:latin typeface="Codec Pro Bold"/>
                <a:ea typeface="Codec Pro Bold"/>
                <a:cs typeface="Codec Pro Bold"/>
                <a:sym typeface="Codec Pro Bold"/>
              </a:rPr>
              <a:t>Steps for Model Deployment Using Azure:</a:t>
            </a:r>
          </a:p>
        </p:txBody>
      </p:sp>
      <p:sp>
        <p:nvSpPr>
          <p:cNvPr name="TextBox 8" id="8"/>
          <p:cNvSpPr txBox="true"/>
          <p:nvPr/>
        </p:nvSpPr>
        <p:spPr>
          <a:xfrm rot="0">
            <a:off x="2619102" y="2968413"/>
            <a:ext cx="10885284" cy="1299845"/>
          </a:xfrm>
          <a:prstGeom prst="rect">
            <a:avLst/>
          </a:prstGeom>
        </p:spPr>
        <p:txBody>
          <a:bodyPr anchor="t" rtlCol="false" tIns="0" lIns="0" bIns="0" rIns="0">
            <a:spAutoFit/>
          </a:bodyPr>
          <a:lstStyle/>
          <a:p>
            <a:pPr algn="just">
              <a:lnSpc>
                <a:spcPts val="3430"/>
              </a:lnSpc>
            </a:pPr>
            <a:r>
              <a:rPr lang="en-US" sz="2450">
                <a:solidFill>
                  <a:srgbClr val="FFFFFF"/>
                </a:solidFill>
                <a:latin typeface="Poppins"/>
                <a:ea typeface="Poppins"/>
                <a:cs typeface="Poppins"/>
                <a:sym typeface="Poppins"/>
              </a:rPr>
              <a:t>2. Set Up Compute Resources:</a:t>
            </a:r>
          </a:p>
          <a:p>
            <a:pPr algn="just">
              <a:lnSpc>
                <a:spcPts val="3430"/>
              </a:lnSpc>
              <a:spcBef>
                <a:spcPct val="0"/>
              </a:spcBef>
            </a:pPr>
            <a:r>
              <a:rPr lang="en-US" sz="2450">
                <a:solidFill>
                  <a:srgbClr val="FFFFFF"/>
                </a:solidFill>
                <a:latin typeface="Poppins"/>
                <a:ea typeface="Poppins"/>
                <a:cs typeface="Poppins"/>
                <a:sym typeface="Poppins"/>
              </a:rPr>
              <a:t>Choose the virtual machine (VM) or set up a cluster of machines to handle training or deployment.</a:t>
            </a:r>
          </a:p>
        </p:txBody>
      </p:sp>
      <p:sp>
        <p:nvSpPr>
          <p:cNvPr name="TextBox 9" id="9"/>
          <p:cNvSpPr txBox="true"/>
          <p:nvPr/>
        </p:nvSpPr>
        <p:spPr>
          <a:xfrm rot="0">
            <a:off x="16421303" y="800264"/>
            <a:ext cx="986517" cy="686880"/>
          </a:xfrm>
          <a:prstGeom prst="rect">
            <a:avLst/>
          </a:prstGeom>
        </p:spPr>
        <p:txBody>
          <a:bodyPr anchor="t" rtlCol="false" tIns="0" lIns="0" bIns="0" rIns="0">
            <a:spAutoFit/>
          </a:bodyPr>
          <a:lstStyle/>
          <a:p>
            <a:pPr algn="l">
              <a:lnSpc>
                <a:spcPts val="5027"/>
              </a:lnSpc>
              <a:spcBef>
                <a:spcPct val="0"/>
              </a:spcBef>
            </a:pPr>
            <a:r>
              <a:rPr lang="en-US" sz="3590">
                <a:solidFill>
                  <a:srgbClr val="FFFFFF"/>
                </a:solidFill>
                <a:latin typeface="Academy"/>
                <a:ea typeface="Academy"/>
                <a:cs typeface="Academy"/>
                <a:sym typeface="Academy"/>
              </a:rPr>
              <a:t>31</a:t>
            </a:r>
          </a:p>
        </p:txBody>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5444" r="-10809" b="-16049"/>
            </a:stretch>
          </a:blipFill>
        </p:spPr>
      </p:sp>
      <p:sp>
        <p:nvSpPr>
          <p:cNvPr name="Freeform 3" id="3"/>
          <p:cNvSpPr/>
          <p:nvPr/>
        </p:nvSpPr>
        <p:spPr>
          <a:xfrm flipH="false" flipV="false" rot="0">
            <a:off x="1183907" y="886142"/>
            <a:ext cx="561705" cy="631774"/>
          </a:xfrm>
          <a:custGeom>
            <a:avLst/>
            <a:gdLst/>
            <a:ahLst/>
            <a:cxnLst/>
            <a:rect r="r" b="b" t="t" l="l"/>
            <a:pathLst>
              <a:path h="631774" w="561705">
                <a:moveTo>
                  <a:pt x="0" y="0"/>
                </a:moveTo>
                <a:lnTo>
                  <a:pt x="561705" y="0"/>
                </a:lnTo>
                <a:lnTo>
                  <a:pt x="561705" y="631775"/>
                </a:lnTo>
                <a:lnTo>
                  <a:pt x="0" y="63177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216279" y="-460097"/>
            <a:ext cx="3362077" cy="3324253"/>
          </a:xfrm>
          <a:custGeom>
            <a:avLst/>
            <a:gdLst/>
            <a:ahLst/>
            <a:cxnLst/>
            <a:rect r="r" b="b" t="t" l="l"/>
            <a:pathLst>
              <a:path h="3324253" w="3362077">
                <a:moveTo>
                  <a:pt x="0" y="0"/>
                </a:moveTo>
                <a:lnTo>
                  <a:pt x="3362077" y="0"/>
                </a:lnTo>
                <a:lnTo>
                  <a:pt x="3362077" y="3324253"/>
                </a:lnTo>
                <a:lnTo>
                  <a:pt x="0" y="3324253"/>
                </a:lnTo>
                <a:lnTo>
                  <a:pt x="0" y="0"/>
                </a:lnTo>
                <a:close/>
              </a:path>
            </a:pathLst>
          </a:custGeom>
          <a:blipFill>
            <a:blip r:embed="rId5">
              <a:alphaModFix amt="18000"/>
            </a:blip>
            <a:stretch>
              <a:fillRect l="0" t="0" r="0" b="0"/>
            </a:stretch>
          </a:blipFill>
        </p:spPr>
      </p:sp>
      <p:sp>
        <p:nvSpPr>
          <p:cNvPr name="Freeform 5" id="5"/>
          <p:cNvSpPr/>
          <p:nvPr/>
        </p:nvSpPr>
        <p:spPr>
          <a:xfrm flipH="false" flipV="false" rot="0">
            <a:off x="3612644" y="7882264"/>
            <a:ext cx="2318608" cy="2292524"/>
          </a:xfrm>
          <a:custGeom>
            <a:avLst/>
            <a:gdLst/>
            <a:ahLst/>
            <a:cxnLst/>
            <a:rect r="r" b="b" t="t" l="l"/>
            <a:pathLst>
              <a:path h="2292524" w="2318608">
                <a:moveTo>
                  <a:pt x="0" y="0"/>
                </a:moveTo>
                <a:lnTo>
                  <a:pt x="2318608" y="0"/>
                </a:lnTo>
                <a:lnTo>
                  <a:pt x="2318608" y="2292523"/>
                </a:lnTo>
                <a:lnTo>
                  <a:pt x="0" y="2292523"/>
                </a:lnTo>
                <a:lnTo>
                  <a:pt x="0" y="0"/>
                </a:lnTo>
                <a:close/>
              </a:path>
            </a:pathLst>
          </a:custGeom>
          <a:blipFill>
            <a:blip r:embed="rId5">
              <a:alphaModFix amt="18000"/>
            </a:blip>
            <a:stretch>
              <a:fillRect l="0" t="0" r="0" b="0"/>
            </a:stretch>
          </a:blipFill>
        </p:spPr>
      </p:sp>
      <p:sp>
        <p:nvSpPr>
          <p:cNvPr name="Freeform 6" id="6"/>
          <p:cNvSpPr/>
          <p:nvPr/>
        </p:nvSpPr>
        <p:spPr>
          <a:xfrm flipH="false" flipV="false" rot="0">
            <a:off x="2545046" y="3614303"/>
            <a:ext cx="15084065" cy="6560484"/>
          </a:xfrm>
          <a:custGeom>
            <a:avLst/>
            <a:gdLst/>
            <a:ahLst/>
            <a:cxnLst/>
            <a:rect r="r" b="b" t="t" l="l"/>
            <a:pathLst>
              <a:path h="6560484" w="15084065">
                <a:moveTo>
                  <a:pt x="0" y="0"/>
                </a:moveTo>
                <a:lnTo>
                  <a:pt x="15084065" y="0"/>
                </a:lnTo>
                <a:lnTo>
                  <a:pt x="15084065" y="6560484"/>
                </a:lnTo>
                <a:lnTo>
                  <a:pt x="0" y="6560484"/>
                </a:lnTo>
                <a:lnTo>
                  <a:pt x="0" y="0"/>
                </a:lnTo>
                <a:close/>
              </a:path>
            </a:pathLst>
          </a:custGeom>
          <a:blipFill>
            <a:blip r:embed="rId6"/>
            <a:stretch>
              <a:fillRect l="0" t="-15823" r="0" b="0"/>
            </a:stretch>
          </a:blipFill>
        </p:spPr>
      </p:sp>
      <p:sp>
        <p:nvSpPr>
          <p:cNvPr name="TextBox 7" id="7"/>
          <p:cNvSpPr txBox="true"/>
          <p:nvPr/>
        </p:nvSpPr>
        <p:spPr>
          <a:xfrm rot="0">
            <a:off x="2619102" y="780085"/>
            <a:ext cx="12785014" cy="2084071"/>
          </a:xfrm>
          <a:prstGeom prst="rect">
            <a:avLst/>
          </a:prstGeom>
        </p:spPr>
        <p:txBody>
          <a:bodyPr anchor="t" rtlCol="false" tIns="0" lIns="0" bIns="0" rIns="0">
            <a:spAutoFit/>
          </a:bodyPr>
          <a:lstStyle/>
          <a:p>
            <a:pPr algn="l">
              <a:lnSpc>
                <a:spcPts val="7440"/>
              </a:lnSpc>
            </a:pPr>
            <a:r>
              <a:rPr lang="en-US" sz="8000" b="true">
                <a:solidFill>
                  <a:srgbClr val="FFFFFF"/>
                </a:solidFill>
                <a:latin typeface="Codec Pro Bold"/>
                <a:ea typeface="Codec Pro Bold"/>
                <a:cs typeface="Codec Pro Bold"/>
                <a:sym typeface="Codec Pro Bold"/>
              </a:rPr>
              <a:t>Steps for Model Deployment Using Azure:</a:t>
            </a:r>
          </a:p>
        </p:txBody>
      </p:sp>
      <p:sp>
        <p:nvSpPr>
          <p:cNvPr name="TextBox 8" id="8"/>
          <p:cNvSpPr txBox="true"/>
          <p:nvPr/>
        </p:nvSpPr>
        <p:spPr>
          <a:xfrm rot="0">
            <a:off x="2619102" y="2981208"/>
            <a:ext cx="10885284" cy="442595"/>
          </a:xfrm>
          <a:prstGeom prst="rect">
            <a:avLst/>
          </a:prstGeom>
        </p:spPr>
        <p:txBody>
          <a:bodyPr anchor="t" rtlCol="false" tIns="0" lIns="0" bIns="0" rIns="0">
            <a:spAutoFit/>
          </a:bodyPr>
          <a:lstStyle/>
          <a:p>
            <a:pPr algn="just">
              <a:lnSpc>
                <a:spcPts val="3430"/>
              </a:lnSpc>
              <a:spcBef>
                <a:spcPct val="0"/>
              </a:spcBef>
            </a:pPr>
            <a:r>
              <a:rPr lang="en-US" sz="2450">
                <a:solidFill>
                  <a:srgbClr val="FFFFFF"/>
                </a:solidFill>
                <a:latin typeface="Poppins"/>
                <a:ea typeface="Poppins"/>
                <a:cs typeface="Poppins"/>
                <a:sym typeface="Poppins"/>
              </a:rPr>
              <a:t>3. training the model</a:t>
            </a:r>
          </a:p>
        </p:txBody>
      </p:sp>
      <p:sp>
        <p:nvSpPr>
          <p:cNvPr name="TextBox 9" id="9"/>
          <p:cNvSpPr txBox="true"/>
          <p:nvPr/>
        </p:nvSpPr>
        <p:spPr>
          <a:xfrm rot="0">
            <a:off x="16421303" y="800264"/>
            <a:ext cx="986517" cy="686880"/>
          </a:xfrm>
          <a:prstGeom prst="rect">
            <a:avLst/>
          </a:prstGeom>
        </p:spPr>
        <p:txBody>
          <a:bodyPr anchor="t" rtlCol="false" tIns="0" lIns="0" bIns="0" rIns="0">
            <a:spAutoFit/>
          </a:bodyPr>
          <a:lstStyle/>
          <a:p>
            <a:pPr algn="l">
              <a:lnSpc>
                <a:spcPts val="5027"/>
              </a:lnSpc>
              <a:spcBef>
                <a:spcPct val="0"/>
              </a:spcBef>
            </a:pPr>
            <a:r>
              <a:rPr lang="en-US" sz="3590">
                <a:solidFill>
                  <a:srgbClr val="FFFFFF"/>
                </a:solidFill>
                <a:latin typeface="Academy"/>
                <a:ea typeface="Academy"/>
                <a:cs typeface="Academy"/>
                <a:sym typeface="Academy"/>
              </a:rPr>
              <a:t>32</a:t>
            </a:r>
          </a:p>
        </p:txBody>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5444" r="-10809" b="-16049"/>
            </a:stretch>
          </a:blipFill>
        </p:spPr>
      </p:sp>
      <p:sp>
        <p:nvSpPr>
          <p:cNvPr name="Freeform 3" id="3"/>
          <p:cNvSpPr/>
          <p:nvPr/>
        </p:nvSpPr>
        <p:spPr>
          <a:xfrm flipH="false" flipV="false" rot="0">
            <a:off x="1183907" y="886142"/>
            <a:ext cx="561705" cy="631774"/>
          </a:xfrm>
          <a:custGeom>
            <a:avLst/>
            <a:gdLst/>
            <a:ahLst/>
            <a:cxnLst/>
            <a:rect r="r" b="b" t="t" l="l"/>
            <a:pathLst>
              <a:path h="631774" w="561705">
                <a:moveTo>
                  <a:pt x="0" y="0"/>
                </a:moveTo>
                <a:lnTo>
                  <a:pt x="561705" y="0"/>
                </a:lnTo>
                <a:lnTo>
                  <a:pt x="561705" y="631775"/>
                </a:lnTo>
                <a:lnTo>
                  <a:pt x="0" y="63177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216279" y="-460097"/>
            <a:ext cx="3362077" cy="3324253"/>
          </a:xfrm>
          <a:custGeom>
            <a:avLst/>
            <a:gdLst/>
            <a:ahLst/>
            <a:cxnLst/>
            <a:rect r="r" b="b" t="t" l="l"/>
            <a:pathLst>
              <a:path h="3324253" w="3362077">
                <a:moveTo>
                  <a:pt x="0" y="0"/>
                </a:moveTo>
                <a:lnTo>
                  <a:pt x="3362077" y="0"/>
                </a:lnTo>
                <a:lnTo>
                  <a:pt x="3362077" y="3324253"/>
                </a:lnTo>
                <a:lnTo>
                  <a:pt x="0" y="3324253"/>
                </a:lnTo>
                <a:lnTo>
                  <a:pt x="0" y="0"/>
                </a:lnTo>
                <a:close/>
              </a:path>
            </a:pathLst>
          </a:custGeom>
          <a:blipFill>
            <a:blip r:embed="rId5">
              <a:alphaModFix amt="18000"/>
            </a:blip>
            <a:stretch>
              <a:fillRect l="0" t="0" r="0" b="0"/>
            </a:stretch>
          </a:blipFill>
        </p:spPr>
      </p:sp>
      <p:sp>
        <p:nvSpPr>
          <p:cNvPr name="Freeform 5" id="5"/>
          <p:cNvSpPr/>
          <p:nvPr/>
        </p:nvSpPr>
        <p:spPr>
          <a:xfrm flipH="false" flipV="false" rot="0">
            <a:off x="3612644" y="7882264"/>
            <a:ext cx="2318608" cy="2292524"/>
          </a:xfrm>
          <a:custGeom>
            <a:avLst/>
            <a:gdLst/>
            <a:ahLst/>
            <a:cxnLst/>
            <a:rect r="r" b="b" t="t" l="l"/>
            <a:pathLst>
              <a:path h="2292524" w="2318608">
                <a:moveTo>
                  <a:pt x="0" y="0"/>
                </a:moveTo>
                <a:lnTo>
                  <a:pt x="2318608" y="0"/>
                </a:lnTo>
                <a:lnTo>
                  <a:pt x="2318608" y="2292523"/>
                </a:lnTo>
                <a:lnTo>
                  <a:pt x="0" y="2292523"/>
                </a:lnTo>
                <a:lnTo>
                  <a:pt x="0" y="0"/>
                </a:lnTo>
                <a:close/>
              </a:path>
            </a:pathLst>
          </a:custGeom>
          <a:blipFill>
            <a:blip r:embed="rId5">
              <a:alphaModFix amt="18000"/>
            </a:blip>
            <a:stretch>
              <a:fillRect l="0" t="0" r="0" b="0"/>
            </a:stretch>
          </a:blipFill>
        </p:spPr>
      </p:sp>
      <p:sp>
        <p:nvSpPr>
          <p:cNvPr name="Freeform 6" id="6"/>
          <p:cNvSpPr/>
          <p:nvPr/>
        </p:nvSpPr>
        <p:spPr>
          <a:xfrm flipH="false" flipV="false" rot="0">
            <a:off x="2506727" y="3567482"/>
            <a:ext cx="15044092" cy="6607306"/>
          </a:xfrm>
          <a:custGeom>
            <a:avLst/>
            <a:gdLst/>
            <a:ahLst/>
            <a:cxnLst/>
            <a:rect r="r" b="b" t="t" l="l"/>
            <a:pathLst>
              <a:path h="6607306" w="15044092">
                <a:moveTo>
                  <a:pt x="0" y="0"/>
                </a:moveTo>
                <a:lnTo>
                  <a:pt x="15044092" y="0"/>
                </a:lnTo>
                <a:lnTo>
                  <a:pt x="15044092" y="6607305"/>
                </a:lnTo>
                <a:lnTo>
                  <a:pt x="0" y="6607305"/>
                </a:lnTo>
                <a:lnTo>
                  <a:pt x="0" y="0"/>
                </a:lnTo>
                <a:close/>
              </a:path>
            </a:pathLst>
          </a:custGeom>
          <a:blipFill>
            <a:blip r:embed="rId6"/>
            <a:stretch>
              <a:fillRect l="0" t="-15267" r="0" b="0"/>
            </a:stretch>
          </a:blipFill>
        </p:spPr>
      </p:sp>
      <p:sp>
        <p:nvSpPr>
          <p:cNvPr name="TextBox 7" id="7"/>
          <p:cNvSpPr txBox="true"/>
          <p:nvPr/>
        </p:nvSpPr>
        <p:spPr>
          <a:xfrm rot="0">
            <a:off x="2619102" y="780085"/>
            <a:ext cx="12785014" cy="2084071"/>
          </a:xfrm>
          <a:prstGeom prst="rect">
            <a:avLst/>
          </a:prstGeom>
        </p:spPr>
        <p:txBody>
          <a:bodyPr anchor="t" rtlCol="false" tIns="0" lIns="0" bIns="0" rIns="0">
            <a:spAutoFit/>
          </a:bodyPr>
          <a:lstStyle/>
          <a:p>
            <a:pPr algn="l">
              <a:lnSpc>
                <a:spcPts val="7440"/>
              </a:lnSpc>
            </a:pPr>
            <a:r>
              <a:rPr lang="en-US" sz="8000" b="true">
                <a:solidFill>
                  <a:srgbClr val="FFFFFF"/>
                </a:solidFill>
                <a:latin typeface="Codec Pro Bold"/>
                <a:ea typeface="Codec Pro Bold"/>
                <a:cs typeface="Codec Pro Bold"/>
                <a:sym typeface="Codec Pro Bold"/>
              </a:rPr>
              <a:t>Steps for Model Deployment Using Azure:</a:t>
            </a:r>
          </a:p>
        </p:txBody>
      </p:sp>
      <p:sp>
        <p:nvSpPr>
          <p:cNvPr name="TextBox 8" id="8"/>
          <p:cNvSpPr txBox="true"/>
          <p:nvPr/>
        </p:nvSpPr>
        <p:spPr>
          <a:xfrm rot="0">
            <a:off x="2609577" y="2982012"/>
            <a:ext cx="10885284" cy="442595"/>
          </a:xfrm>
          <a:prstGeom prst="rect">
            <a:avLst/>
          </a:prstGeom>
        </p:spPr>
        <p:txBody>
          <a:bodyPr anchor="t" rtlCol="false" tIns="0" lIns="0" bIns="0" rIns="0">
            <a:spAutoFit/>
          </a:bodyPr>
          <a:lstStyle/>
          <a:p>
            <a:pPr algn="just">
              <a:lnSpc>
                <a:spcPts val="3430"/>
              </a:lnSpc>
              <a:spcBef>
                <a:spcPct val="0"/>
              </a:spcBef>
            </a:pPr>
            <a:r>
              <a:rPr lang="en-US" sz="2450">
                <a:solidFill>
                  <a:srgbClr val="FFFFFF"/>
                </a:solidFill>
                <a:latin typeface="Poppins"/>
                <a:ea typeface="Poppins"/>
                <a:cs typeface="Poppins"/>
                <a:sym typeface="Poppins"/>
              </a:rPr>
              <a:t>3. training the model</a:t>
            </a:r>
          </a:p>
        </p:txBody>
      </p:sp>
      <p:sp>
        <p:nvSpPr>
          <p:cNvPr name="TextBox 9" id="9"/>
          <p:cNvSpPr txBox="true"/>
          <p:nvPr/>
        </p:nvSpPr>
        <p:spPr>
          <a:xfrm rot="0">
            <a:off x="16421303" y="800264"/>
            <a:ext cx="986517" cy="686880"/>
          </a:xfrm>
          <a:prstGeom prst="rect">
            <a:avLst/>
          </a:prstGeom>
        </p:spPr>
        <p:txBody>
          <a:bodyPr anchor="t" rtlCol="false" tIns="0" lIns="0" bIns="0" rIns="0">
            <a:spAutoFit/>
          </a:bodyPr>
          <a:lstStyle/>
          <a:p>
            <a:pPr algn="l">
              <a:lnSpc>
                <a:spcPts val="5027"/>
              </a:lnSpc>
              <a:spcBef>
                <a:spcPct val="0"/>
              </a:spcBef>
            </a:pPr>
            <a:r>
              <a:rPr lang="en-US" sz="3590">
                <a:solidFill>
                  <a:srgbClr val="FFFFFF"/>
                </a:solidFill>
                <a:latin typeface="Academy"/>
                <a:ea typeface="Academy"/>
                <a:cs typeface="Academy"/>
                <a:sym typeface="Academy"/>
              </a:rPr>
              <a:t>33</a:t>
            </a:r>
          </a:p>
        </p:txBody>
      </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5444" r="-10809" b="-16049"/>
            </a:stretch>
          </a:blipFill>
        </p:spPr>
      </p:sp>
      <p:sp>
        <p:nvSpPr>
          <p:cNvPr name="Freeform 3" id="3"/>
          <p:cNvSpPr/>
          <p:nvPr/>
        </p:nvSpPr>
        <p:spPr>
          <a:xfrm flipH="false" flipV="false" rot="0">
            <a:off x="1183907" y="886142"/>
            <a:ext cx="561705" cy="631774"/>
          </a:xfrm>
          <a:custGeom>
            <a:avLst/>
            <a:gdLst/>
            <a:ahLst/>
            <a:cxnLst/>
            <a:rect r="r" b="b" t="t" l="l"/>
            <a:pathLst>
              <a:path h="631774" w="561705">
                <a:moveTo>
                  <a:pt x="0" y="0"/>
                </a:moveTo>
                <a:lnTo>
                  <a:pt x="561705" y="0"/>
                </a:lnTo>
                <a:lnTo>
                  <a:pt x="561705" y="631775"/>
                </a:lnTo>
                <a:lnTo>
                  <a:pt x="0" y="63177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216279" y="-460097"/>
            <a:ext cx="3362077" cy="3324253"/>
          </a:xfrm>
          <a:custGeom>
            <a:avLst/>
            <a:gdLst/>
            <a:ahLst/>
            <a:cxnLst/>
            <a:rect r="r" b="b" t="t" l="l"/>
            <a:pathLst>
              <a:path h="3324253" w="3362077">
                <a:moveTo>
                  <a:pt x="0" y="0"/>
                </a:moveTo>
                <a:lnTo>
                  <a:pt x="3362077" y="0"/>
                </a:lnTo>
                <a:lnTo>
                  <a:pt x="3362077" y="3324253"/>
                </a:lnTo>
                <a:lnTo>
                  <a:pt x="0" y="3324253"/>
                </a:lnTo>
                <a:lnTo>
                  <a:pt x="0" y="0"/>
                </a:lnTo>
                <a:close/>
              </a:path>
            </a:pathLst>
          </a:custGeom>
          <a:blipFill>
            <a:blip r:embed="rId5">
              <a:alphaModFix amt="18000"/>
            </a:blip>
            <a:stretch>
              <a:fillRect l="0" t="0" r="0" b="0"/>
            </a:stretch>
          </a:blipFill>
        </p:spPr>
      </p:sp>
      <p:sp>
        <p:nvSpPr>
          <p:cNvPr name="Freeform 5" id="5"/>
          <p:cNvSpPr/>
          <p:nvPr/>
        </p:nvSpPr>
        <p:spPr>
          <a:xfrm flipH="false" flipV="false" rot="0">
            <a:off x="3612644" y="7882264"/>
            <a:ext cx="2318608" cy="2292524"/>
          </a:xfrm>
          <a:custGeom>
            <a:avLst/>
            <a:gdLst/>
            <a:ahLst/>
            <a:cxnLst/>
            <a:rect r="r" b="b" t="t" l="l"/>
            <a:pathLst>
              <a:path h="2292524" w="2318608">
                <a:moveTo>
                  <a:pt x="0" y="0"/>
                </a:moveTo>
                <a:lnTo>
                  <a:pt x="2318608" y="0"/>
                </a:lnTo>
                <a:lnTo>
                  <a:pt x="2318608" y="2292523"/>
                </a:lnTo>
                <a:lnTo>
                  <a:pt x="0" y="2292523"/>
                </a:lnTo>
                <a:lnTo>
                  <a:pt x="0" y="0"/>
                </a:lnTo>
                <a:close/>
              </a:path>
            </a:pathLst>
          </a:custGeom>
          <a:blipFill>
            <a:blip r:embed="rId5">
              <a:alphaModFix amt="18000"/>
            </a:blip>
            <a:stretch>
              <a:fillRect l="0" t="0" r="0" b="0"/>
            </a:stretch>
          </a:blipFill>
        </p:spPr>
      </p:sp>
      <p:sp>
        <p:nvSpPr>
          <p:cNvPr name="Freeform 6" id="6"/>
          <p:cNvSpPr/>
          <p:nvPr/>
        </p:nvSpPr>
        <p:spPr>
          <a:xfrm flipH="false" flipV="false" rot="0">
            <a:off x="2508916" y="3727304"/>
            <a:ext cx="14596145" cy="6447484"/>
          </a:xfrm>
          <a:custGeom>
            <a:avLst/>
            <a:gdLst/>
            <a:ahLst/>
            <a:cxnLst/>
            <a:rect r="r" b="b" t="t" l="l"/>
            <a:pathLst>
              <a:path h="6447484" w="14596145">
                <a:moveTo>
                  <a:pt x="0" y="0"/>
                </a:moveTo>
                <a:lnTo>
                  <a:pt x="14596145" y="0"/>
                </a:lnTo>
                <a:lnTo>
                  <a:pt x="14596145" y="6447483"/>
                </a:lnTo>
                <a:lnTo>
                  <a:pt x="0" y="6447483"/>
                </a:lnTo>
                <a:lnTo>
                  <a:pt x="0" y="0"/>
                </a:lnTo>
                <a:close/>
              </a:path>
            </a:pathLst>
          </a:custGeom>
          <a:blipFill>
            <a:blip r:embed="rId6"/>
            <a:stretch>
              <a:fillRect l="0" t="-14041" r="0" b="0"/>
            </a:stretch>
          </a:blipFill>
        </p:spPr>
      </p:sp>
      <p:sp>
        <p:nvSpPr>
          <p:cNvPr name="TextBox 7" id="7"/>
          <p:cNvSpPr txBox="true"/>
          <p:nvPr/>
        </p:nvSpPr>
        <p:spPr>
          <a:xfrm rot="0">
            <a:off x="2619102" y="780085"/>
            <a:ext cx="12785014" cy="2084071"/>
          </a:xfrm>
          <a:prstGeom prst="rect">
            <a:avLst/>
          </a:prstGeom>
        </p:spPr>
        <p:txBody>
          <a:bodyPr anchor="t" rtlCol="false" tIns="0" lIns="0" bIns="0" rIns="0">
            <a:spAutoFit/>
          </a:bodyPr>
          <a:lstStyle/>
          <a:p>
            <a:pPr algn="l">
              <a:lnSpc>
                <a:spcPts val="7440"/>
              </a:lnSpc>
            </a:pPr>
            <a:r>
              <a:rPr lang="en-US" sz="8000" b="true">
                <a:solidFill>
                  <a:srgbClr val="FFFFFF"/>
                </a:solidFill>
                <a:latin typeface="Codec Pro Bold"/>
                <a:ea typeface="Codec Pro Bold"/>
                <a:cs typeface="Codec Pro Bold"/>
                <a:sym typeface="Codec Pro Bold"/>
              </a:rPr>
              <a:t>Steps for Model Deployment Using Azure:</a:t>
            </a:r>
          </a:p>
        </p:txBody>
      </p:sp>
      <p:sp>
        <p:nvSpPr>
          <p:cNvPr name="TextBox 8" id="8"/>
          <p:cNvSpPr txBox="true"/>
          <p:nvPr/>
        </p:nvSpPr>
        <p:spPr>
          <a:xfrm rot="0">
            <a:off x="2619102" y="2797222"/>
            <a:ext cx="10885284" cy="871220"/>
          </a:xfrm>
          <a:prstGeom prst="rect">
            <a:avLst/>
          </a:prstGeom>
        </p:spPr>
        <p:txBody>
          <a:bodyPr anchor="t" rtlCol="false" tIns="0" lIns="0" bIns="0" rIns="0">
            <a:spAutoFit/>
          </a:bodyPr>
          <a:lstStyle/>
          <a:p>
            <a:pPr algn="just">
              <a:lnSpc>
                <a:spcPts val="3430"/>
              </a:lnSpc>
            </a:pPr>
            <a:r>
              <a:rPr lang="en-US" sz="2450">
                <a:solidFill>
                  <a:srgbClr val="FFFFFF"/>
                </a:solidFill>
                <a:latin typeface="Poppins"/>
                <a:ea typeface="Poppins"/>
                <a:cs typeface="Poppins"/>
                <a:sym typeface="Poppins"/>
              </a:rPr>
              <a:t>4. Register the Model:</a:t>
            </a:r>
          </a:p>
          <a:p>
            <a:pPr algn="just">
              <a:lnSpc>
                <a:spcPts val="3430"/>
              </a:lnSpc>
              <a:spcBef>
                <a:spcPct val="0"/>
              </a:spcBef>
            </a:pPr>
            <a:r>
              <a:rPr lang="en-US" sz="2450">
                <a:solidFill>
                  <a:srgbClr val="FFFFFF"/>
                </a:solidFill>
                <a:latin typeface="Poppins"/>
                <a:ea typeface="Poppins"/>
                <a:cs typeface="Poppins"/>
                <a:sym typeface="Poppins"/>
              </a:rPr>
              <a:t>the Model Registry to make it ready for deployment.</a:t>
            </a:r>
          </a:p>
        </p:txBody>
      </p:sp>
      <p:sp>
        <p:nvSpPr>
          <p:cNvPr name="TextBox 9" id="9"/>
          <p:cNvSpPr txBox="true"/>
          <p:nvPr/>
        </p:nvSpPr>
        <p:spPr>
          <a:xfrm rot="0">
            <a:off x="16421303" y="800264"/>
            <a:ext cx="986517" cy="686880"/>
          </a:xfrm>
          <a:prstGeom prst="rect">
            <a:avLst/>
          </a:prstGeom>
        </p:spPr>
        <p:txBody>
          <a:bodyPr anchor="t" rtlCol="false" tIns="0" lIns="0" bIns="0" rIns="0">
            <a:spAutoFit/>
          </a:bodyPr>
          <a:lstStyle/>
          <a:p>
            <a:pPr algn="l">
              <a:lnSpc>
                <a:spcPts val="5027"/>
              </a:lnSpc>
              <a:spcBef>
                <a:spcPct val="0"/>
              </a:spcBef>
            </a:pPr>
            <a:r>
              <a:rPr lang="en-US" sz="3590">
                <a:solidFill>
                  <a:srgbClr val="FFFFFF"/>
                </a:solidFill>
                <a:latin typeface="Academy"/>
                <a:ea typeface="Academy"/>
                <a:cs typeface="Academy"/>
                <a:sym typeface="Academy"/>
              </a:rPr>
              <a:t>34</a:t>
            </a:r>
          </a:p>
        </p:txBody>
      </p:sp>
    </p:spTree>
  </p:cSld>
  <p:clrMapOvr>
    <a:masterClrMapping/>
  </p:clrMapOvr>
</p:sld>
</file>

<file path=ppt/slides/slide3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5444" r="-10809" b="-16049"/>
            </a:stretch>
          </a:blipFill>
        </p:spPr>
      </p:sp>
      <p:sp>
        <p:nvSpPr>
          <p:cNvPr name="Freeform 3" id="3"/>
          <p:cNvSpPr/>
          <p:nvPr/>
        </p:nvSpPr>
        <p:spPr>
          <a:xfrm flipH="false" flipV="false" rot="0">
            <a:off x="1183907" y="886142"/>
            <a:ext cx="561705" cy="631774"/>
          </a:xfrm>
          <a:custGeom>
            <a:avLst/>
            <a:gdLst/>
            <a:ahLst/>
            <a:cxnLst/>
            <a:rect r="r" b="b" t="t" l="l"/>
            <a:pathLst>
              <a:path h="631774" w="561705">
                <a:moveTo>
                  <a:pt x="0" y="0"/>
                </a:moveTo>
                <a:lnTo>
                  <a:pt x="561705" y="0"/>
                </a:lnTo>
                <a:lnTo>
                  <a:pt x="561705" y="631775"/>
                </a:lnTo>
                <a:lnTo>
                  <a:pt x="0" y="63177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216279" y="-460097"/>
            <a:ext cx="3362077" cy="3324253"/>
          </a:xfrm>
          <a:custGeom>
            <a:avLst/>
            <a:gdLst/>
            <a:ahLst/>
            <a:cxnLst/>
            <a:rect r="r" b="b" t="t" l="l"/>
            <a:pathLst>
              <a:path h="3324253" w="3362077">
                <a:moveTo>
                  <a:pt x="0" y="0"/>
                </a:moveTo>
                <a:lnTo>
                  <a:pt x="3362077" y="0"/>
                </a:lnTo>
                <a:lnTo>
                  <a:pt x="3362077" y="3324253"/>
                </a:lnTo>
                <a:lnTo>
                  <a:pt x="0" y="3324253"/>
                </a:lnTo>
                <a:lnTo>
                  <a:pt x="0" y="0"/>
                </a:lnTo>
                <a:close/>
              </a:path>
            </a:pathLst>
          </a:custGeom>
          <a:blipFill>
            <a:blip r:embed="rId5">
              <a:alphaModFix amt="18000"/>
            </a:blip>
            <a:stretch>
              <a:fillRect l="0" t="0" r="0" b="0"/>
            </a:stretch>
          </a:blipFill>
        </p:spPr>
      </p:sp>
      <p:sp>
        <p:nvSpPr>
          <p:cNvPr name="Freeform 5" id="5"/>
          <p:cNvSpPr/>
          <p:nvPr/>
        </p:nvSpPr>
        <p:spPr>
          <a:xfrm flipH="false" flipV="false" rot="0">
            <a:off x="3612644" y="7882264"/>
            <a:ext cx="2318608" cy="2292524"/>
          </a:xfrm>
          <a:custGeom>
            <a:avLst/>
            <a:gdLst/>
            <a:ahLst/>
            <a:cxnLst/>
            <a:rect r="r" b="b" t="t" l="l"/>
            <a:pathLst>
              <a:path h="2292524" w="2318608">
                <a:moveTo>
                  <a:pt x="0" y="0"/>
                </a:moveTo>
                <a:lnTo>
                  <a:pt x="2318608" y="0"/>
                </a:lnTo>
                <a:lnTo>
                  <a:pt x="2318608" y="2292523"/>
                </a:lnTo>
                <a:lnTo>
                  <a:pt x="0" y="2292523"/>
                </a:lnTo>
                <a:lnTo>
                  <a:pt x="0" y="0"/>
                </a:lnTo>
                <a:close/>
              </a:path>
            </a:pathLst>
          </a:custGeom>
          <a:blipFill>
            <a:blip r:embed="rId5">
              <a:alphaModFix amt="18000"/>
            </a:blip>
            <a:stretch>
              <a:fillRect l="0" t="0" r="0" b="0"/>
            </a:stretch>
          </a:blipFill>
        </p:spPr>
      </p:sp>
      <p:sp>
        <p:nvSpPr>
          <p:cNvPr name="Freeform 6" id="6"/>
          <p:cNvSpPr/>
          <p:nvPr/>
        </p:nvSpPr>
        <p:spPr>
          <a:xfrm flipH="false" flipV="false" rot="0">
            <a:off x="2508916" y="3759431"/>
            <a:ext cx="14750384" cy="6415357"/>
          </a:xfrm>
          <a:custGeom>
            <a:avLst/>
            <a:gdLst/>
            <a:ahLst/>
            <a:cxnLst/>
            <a:rect r="r" b="b" t="t" l="l"/>
            <a:pathLst>
              <a:path h="6415357" w="14750384">
                <a:moveTo>
                  <a:pt x="0" y="0"/>
                </a:moveTo>
                <a:lnTo>
                  <a:pt x="14750384" y="0"/>
                </a:lnTo>
                <a:lnTo>
                  <a:pt x="14750384" y="6415356"/>
                </a:lnTo>
                <a:lnTo>
                  <a:pt x="0" y="6415356"/>
                </a:lnTo>
                <a:lnTo>
                  <a:pt x="0" y="0"/>
                </a:lnTo>
                <a:close/>
              </a:path>
            </a:pathLst>
          </a:custGeom>
          <a:blipFill>
            <a:blip r:embed="rId6"/>
            <a:stretch>
              <a:fillRect l="0" t="-15823" r="0" b="0"/>
            </a:stretch>
          </a:blipFill>
        </p:spPr>
      </p:sp>
      <p:sp>
        <p:nvSpPr>
          <p:cNvPr name="TextBox 7" id="7"/>
          <p:cNvSpPr txBox="true"/>
          <p:nvPr/>
        </p:nvSpPr>
        <p:spPr>
          <a:xfrm rot="0">
            <a:off x="2619102" y="780085"/>
            <a:ext cx="12785014" cy="2084071"/>
          </a:xfrm>
          <a:prstGeom prst="rect">
            <a:avLst/>
          </a:prstGeom>
        </p:spPr>
        <p:txBody>
          <a:bodyPr anchor="t" rtlCol="false" tIns="0" lIns="0" bIns="0" rIns="0">
            <a:spAutoFit/>
          </a:bodyPr>
          <a:lstStyle/>
          <a:p>
            <a:pPr algn="l">
              <a:lnSpc>
                <a:spcPts val="7440"/>
              </a:lnSpc>
            </a:pPr>
            <a:r>
              <a:rPr lang="en-US" sz="8000" b="true">
                <a:solidFill>
                  <a:srgbClr val="FFFFFF"/>
                </a:solidFill>
                <a:latin typeface="Codec Pro Bold"/>
                <a:ea typeface="Codec Pro Bold"/>
                <a:cs typeface="Codec Pro Bold"/>
                <a:sym typeface="Codec Pro Bold"/>
              </a:rPr>
              <a:t>Steps for Model Deployment Using Azure:</a:t>
            </a:r>
          </a:p>
        </p:txBody>
      </p:sp>
      <p:sp>
        <p:nvSpPr>
          <p:cNvPr name="TextBox 8" id="8"/>
          <p:cNvSpPr txBox="true"/>
          <p:nvPr/>
        </p:nvSpPr>
        <p:spPr>
          <a:xfrm rot="0">
            <a:off x="2619102" y="2797222"/>
            <a:ext cx="10885284" cy="871220"/>
          </a:xfrm>
          <a:prstGeom prst="rect">
            <a:avLst/>
          </a:prstGeom>
        </p:spPr>
        <p:txBody>
          <a:bodyPr anchor="t" rtlCol="false" tIns="0" lIns="0" bIns="0" rIns="0">
            <a:spAutoFit/>
          </a:bodyPr>
          <a:lstStyle/>
          <a:p>
            <a:pPr algn="just">
              <a:lnSpc>
                <a:spcPts val="3430"/>
              </a:lnSpc>
            </a:pPr>
            <a:r>
              <a:rPr lang="en-US" sz="2450">
                <a:solidFill>
                  <a:srgbClr val="FFFFFF"/>
                </a:solidFill>
                <a:latin typeface="Poppins"/>
                <a:ea typeface="Poppins"/>
                <a:cs typeface="Poppins"/>
                <a:sym typeface="Poppins"/>
              </a:rPr>
              <a:t>4. Register the Model:</a:t>
            </a:r>
          </a:p>
          <a:p>
            <a:pPr algn="just">
              <a:lnSpc>
                <a:spcPts val="3430"/>
              </a:lnSpc>
              <a:spcBef>
                <a:spcPct val="0"/>
              </a:spcBef>
            </a:pPr>
            <a:r>
              <a:rPr lang="en-US" sz="2450">
                <a:solidFill>
                  <a:srgbClr val="FFFFFF"/>
                </a:solidFill>
                <a:latin typeface="Poppins"/>
                <a:ea typeface="Poppins"/>
                <a:cs typeface="Poppins"/>
                <a:sym typeface="Poppins"/>
              </a:rPr>
              <a:t>the Model Registry to make it ready for deployment.</a:t>
            </a:r>
          </a:p>
        </p:txBody>
      </p:sp>
      <p:sp>
        <p:nvSpPr>
          <p:cNvPr name="TextBox 9" id="9"/>
          <p:cNvSpPr txBox="true"/>
          <p:nvPr/>
        </p:nvSpPr>
        <p:spPr>
          <a:xfrm rot="0">
            <a:off x="16421303" y="800264"/>
            <a:ext cx="986517" cy="686880"/>
          </a:xfrm>
          <a:prstGeom prst="rect">
            <a:avLst/>
          </a:prstGeom>
        </p:spPr>
        <p:txBody>
          <a:bodyPr anchor="t" rtlCol="false" tIns="0" lIns="0" bIns="0" rIns="0">
            <a:spAutoFit/>
          </a:bodyPr>
          <a:lstStyle/>
          <a:p>
            <a:pPr algn="l">
              <a:lnSpc>
                <a:spcPts val="5027"/>
              </a:lnSpc>
              <a:spcBef>
                <a:spcPct val="0"/>
              </a:spcBef>
            </a:pPr>
            <a:r>
              <a:rPr lang="en-US" sz="3590">
                <a:solidFill>
                  <a:srgbClr val="FFFFFF"/>
                </a:solidFill>
                <a:latin typeface="Academy"/>
                <a:ea typeface="Academy"/>
                <a:cs typeface="Academy"/>
                <a:sym typeface="Academy"/>
              </a:rPr>
              <a:t>35</a:t>
            </a:r>
          </a:p>
        </p:txBody>
      </p:sp>
    </p:spTree>
  </p:cSld>
  <p:clrMapOvr>
    <a:masterClrMapping/>
  </p:clrMapOvr>
</p:sld>
</file>

<file path=ppt/slides/slide3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5444" r="-10809" b="-16049"/>
            </a:stretch>
          </a:blipFill>
        </p:spPr>
      </p:sp>
      <p:sp>
        <p:nvSpPr>
          <p:cNvPr name="Freeform 3" id="3"/>
          <p:cNvSpPr/>
          <p:nvPr/>
        </p:nvSpPr>
        <p:spPr>
          <a:xfrm flipH="false" flipV="false" rot="0">
            <a:off x="1183907" y="886142"/>
            <a:ext cx="561705" cy="631774"/>
          </a:xfrm>
          <a:custGeom>
            <a:avLst/>
            <a:gdLst/>
            <a:ahLst/>
            <a:cxnLst/>
            <a:rect r="r" b="b" t="t" l="l"/>
            <a:pathLst>
              <a:path h="631774" w="561705">
                <a:moveTo>
                  <a:pt x="0" y="0"/>
                </a:moveTo>
                <a:lnTo>
                  <a:pt x="561705" y="0"/>
                </a:lnTo>
                <a:lnTo>
                  <a:pt x="561705" y="631775"/>
                </a:lnTo>
                <a:lnTo>
                  <a:pt x="0" y="63177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216279" y="-460097"/>
            <a:ext cx="3362077" cy="3324253"/>
          </a:xfrm>
          <a:custGeom>
            <a:avLst/>
            <a:gdLst/>
            <a:ahLst/>
            <a:cxnLst/>
            <a:rect r="r" b="b" t="t" l="l"/>
            <a:pathLst>
              <a:path h="3324253" w="3362077">
                <a:moveTo>
                  <a:pt x="0" y="0"/>
                </a:moveTo>
                <a:lnTo>
                  <a:pt x="3362077" y="0"/>
                </a:lnTo>
                <a:lnTo>
                  <a:pt x="3362077" y="3324253"/>
                </a:lnTo>
                <a:lnTo>
                  <a:pt x="0" y="3324253"/>
                </a:lnTo>
                <a:lnTo>
                  <a:pt x="0" y="0"/>
                </a:lnTo>
                <a:close/>
              </a:path>
            </a:pathLst>
          </a:custGeom>
          <a:blipFill>
            <a:blip r:embed="rId5">
              <a:alphaModFix amt="18000"/>
            </a:blip>
            <a:stretch>
              <a:fillRect l="0" t="0" r="0" b="0"/>
            </a:stretch>
          </a:blipFill>
        </p:spPr>
      </p:sp>
      <p:sp>
        <p:nvSpPr>
          <p:cNvPr name="Freeform 5" id="5"/>
          <p:cNvSpPr/>
          <p:nvPr/>
        </p:nvSpPr>
        <p:spPr>
          <a:xfrm flipH="false" flipV="false" rot="0">
            <a:off x="3612644" y="7882264"/>
            <a:ext cx="2318608" cy="2292524"/>
          </a:xfrm>
          <a:custGeom>
            <a:avLst/>
            <a:gdLst/>
            <a:ahLst/>
            <a:cxnLst/>
            <a:rect r="r" b="b" t="t" l="l"/>
            <a:pathLst>
              <a:path h="2292524" w="2318608">
                <a:moveTo>
                  <a:pt x="0" y="0"/>
                </a:moveTo>
                <a:lnTo>
                  <a:pt x="2318608" y="0"/>
                </a:lnTo>
                <a:lnTo>
                  <a:pt x="2318608" y="2292523"/>
                </a:lnTo>
                <a:lnTo>
                  <a:pt x="0" y="2292523"/>
                </a:lnTo>
                <a:lnTo>
                  <a:pt x="0" y="0"/>
                </a:lnTo>
                <a:close/>
              </a:path>
            </a:pathLst>
          </a:custGeom>
          <a:blipFill>
            <a:blip r:embed="rId5">
              <a:alphaModFix amt="18000"/>
            </a:blip>
            <a:stretch>
              <a:fillRect l="0" t="0" r="0" b="0"/>
            </a:stretch>
          </a:blipFill>
        </p:spPr>
      </p:sp>
      <p:sp>
        <p:nvSpPr>
          <p:cNvPr name="Freeform 6" id="6"/>
          <p:cNvSpPr/>
          <p:nvPr/>
        </p:nvSpPr>
        <p:spPr>
          <a:xfrm flipH="false" flipV="false" rot="0">
            <a:off x="2506854" y="3906308"/>
            <a:ext cx="14580297" cy="6268480"/>
          </a:xfrm>
          <a:custGeom>
            <a:avLst/>
            <a:gdLst/>
            <a:ahLst/>
            <a:cxnLst/>
            <a:rect r="r" b="b" t="t" l="l"/>
            <a:pathLst>
              <a:path h="6268480" w="14580297">
                <a:moveTo>
                  <a:pt x="0" y="0"/>
                </a:moveTo>
                <a:lnTo>
                  <a:pt x="14580297" y="0"/>
                </a:lnTo>
                <a:lnTo>
                  <a:pt x="14580297" y="6268479"/>
                </a:lnTo>
                <a:lnTo>
                  <a:pt x="0" y="6268479"/>
                </a:lnTo>
                <a:lnTo>
                  <a:pt x="0" y="0"/>
                </a:lnTo>
                <a:close/>
              </a:path>
            </a:pathLst>
          </a:custGeom>
          <a:blipFill>
            <a:blip r:embed="rId6"/>
            <a:stretch>
              <a:fillRect l="0" t="-16007" r="0" b="0"/>
            </a:stretch>
          </a:blipFill>
        </p:spPr>
      </p:sp>
      <p:sp>
        <p:nvSpPr>
          <p:cNvPr name="TextBox 7" id="7"/>
          <p:cNvSpPr txBox="true"/>
          <p:nvPr/>
        </p:nvSpPr>
        <p:spPr>
          <a:xfrm rot="0">
            <a:off x="2619102" y="780085"/>
            <a:ext cx="12785014" cy="2084071"/>
          </a:xfrm>
          <a:prstGeom prst="rect">
            <a:avLst/>
          </a:prstGeom>
        </p:spPr>
        <p:txBody>
          <a:bodyPr anchor="t" rtlCol="false" tIns="0" lIns="0" bIns="0" rIns="0">
            <a:spAutoFit/>
          </a:bodyPr>
          <a:lstStyle/>
          <a:p>
            <a:pPr algn="l">
              <a:lnSpc>
                <a:spcPts val="7440"/>
              </a:lnSpc>
            </a:pPr>
            <a:r>
              <a:rPr lang="en-US" sz="8000" b="true">
                <a:solidFill>
                  <a:srgbClr val="FFFFFF"/>
                </a:solidFill>
                <a:latin typeface="Codec Pro Bold"/>
                <a:ea typeface="Codec Pro Bold"/>
                <a:cs typeface="Codec Pro Bold"/>
                <a:sym typeface="Codec Pro Bold"/>
              </a:rPr>
              <a:t>Steps for Model Deployment Using Azure:</a:t>
            </a:r>
          </a:p>
        </p:txBody>
      </p:sp>
      <p:sp>
        <p:nvSpPr>
          <p:cNvPr name="TextBox 8" id="8"/>
          <p:cNvSpPr txBox="true"/>
          <p:nvPr/>
        </p:nvSpPr>
        <p:spPr>
          <a:xfrm rot="0">
            <a:off x="2619102" y="2968413"/>
            <a:ext cx="12785014" cy="871220"/>
          </a:xfrm>
          <a:prstGeom prst="rect">
            <a:avLst/>
          </a:prstGeom>
        </p:spPr>
        <p:txBody>
          <a:bodyPr anchor="t" rtlCol="false" tIns="0" lIns="0" bIns="0" rIns="0">
            <a:spAutoFit/>
          </a:bodyPr>
          <a:lstStyle/>
          <a:p>
            <a:pPr algn="just">
              <a:lnSpc>
                <a:spcPts val="3430"/>
              </a:lnSpc>
            </a:pPr>
            <a:r>
              <a:rPr lang="en-US" sz="2450">
                <a:solidFill>
                  <a:srgbClr val="FFFFFF"/>
                </a:solidFill>
                <a:latin typeface="Poppins"/>
                <a:ea typeface="Poppins"/>
                <a:cs typeface="Poppins"/>
                <a:sym typeface="Poppins"/>
              </a:rPr>
              <a:t>5. Create an Endpoint:</a:t>
            </a:r>
          </a:p>
          <a:p>
            <a:pPr algn="just">
              <a:lnSpc>
                <a:spcPts val="3430"/>
              </a:lnSpc>
              <a:spcBef>
                <a:spcPct val="0"/>
              </a:spcBef>
            </a:pPr>
            <a:r>
              <a:rPr lang="en-US" sz="2450">
                <a:solidFill>
                  <a:srgbClr val="FFFFFF"/>
                </a:solidFill>
                <a:latin typeface="Poppins"/>
                <a:ea typeface="Poppins"/>
                <a:cs typeface="Poppins"/>
                <a:sym typeface="Poppins"/>
              </a:rPr>
              <a:t>This is the API through which external applications can interact with your model.</a:t>
            </a:r>
          </a:p>
        </p:txBody>
      </p:sp>
      <p:sp>
        <p:nvSpPr>
          <p:cNvPr name="TextBox 9" id="9"/>
          <p:cNvSpPr txBox="true"/>
          <p:nvPr/>
        </p:nvSpPr>
        <p:spPr>
          <a:xfrm rot="0">
            <a:off x="16421303" y="800264"/>
            <a:ext cx="986517" cy="686880"/>
          </a:xfrm>
          <a:prstGeom prst="rect">
            <a:avLst/>
          </a:prstGeom>
        </p:spPr>
        <p:txBody>
          <a:bodyPr anchor="t" rtlCol="false" tIns="0" lIns="0" bIns="0" rIns="0">
            <a:spAutoFit/>
          </a:bodyPr>
          <a:lstStyle/>
          <a:p>
            <a:pPr algn="l">
              <a:lnSpc>
                <a:spcPts val="5027"/>
              </a:lnSpc>
              <a:spcBef>
                <a:spcPct val="0"/>
              </a:spcBef>
            </a:pPr>
            <a:r>
              <a:rPr lang="en-US" sz="3590">
                <a:solidFill>
                  <a:srgbClr val="FFFFFF"/>
                </a:solidFill>
                <a:latin typeface="Academy"/>
                <a:ea typeface="Academy"/>
                <a:cs typeface="Academy"/>
                <a:sym typeface="Academy"/>
              </a:rPr>
              <a:t>36</a:t>
            </a:r>
          </a:p>
        </p:txBody>
      </p:sp>
    </p:spTree>
  </p:cSld>
  <p:clrMapOvr>
    <a:masterClrMapping/>
  </p:clrMapOvr>
</p:sld>
</file>

<file path=ppt/slides/slide3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5444" r="-10809" b="-16049"/>
            </a:stretch>
          </a:blipFill>
        </p:spPr>
      </p:sp>
      <p:sp>
        <p:nvSpPr>
          <p:cNvPr name="Freeform 3" id="3"/>
          <p:cNvSpPr/>
          <p:nvPr/>
        </p:nvSpPr>
        <p:spPr>
          <a:xfrm flipH="false" flipV="false" rot="0">
            <a:off x="1183907" y="886142"/>
            <a:ext cx="561705" cy="631774"/>
          </a:xfrm>
          <a:custGeom>
            <a:avLst/>
            <a:gdLst/>
            <a:ahLst/>
            <a:cxnLst/>
            <a:rect r="r" b="b" t="t" l="l"/>
            <a:pathLst>
              <a:path h="631774" w="561705">
                <a:moveTo>
                  <a:pt x="0" y="0"/>
                </a:moveTo>
                <a:lnTo>
                  <a:pt x="561705" y="0"/>
                </a:lnTo>
                <a:lnTo>
                  <a:pt x="561705" y="631775"/>
                </a:lnTo>
                <a:lnTo>
                  <a:pt x="0" y="63177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216279" y="-460097"/>
            <a:ext cx="3362077" cy="3324253"/>
          </a:xfrm>
          <a:custGeom>
            <a:avLst/>
            <a:gdLst/>
            <a:ahLst/>
            <a:cxnLst/>
            <a:rect r="r" b="b" t="t" l="l"/>
            <a:pathLst>
              <a:path h="3324253" w="3362077">
                <a:moveTo>
                  <a:pt x="0" y="0"/>
                </a:moveTo>
                <a:lnTo>
                  <a:pt x="3362077" y="0"/>
                </a:lnTo>
                <a:lnTo>
                  <a:pt x="3362077" y="3324253"/>
                </a:lnTo>
                <a:lnTo>
                  <a:pt x="0" y="3324253"/>
                </a:lnTo>
                <a:lnTo>
                  <a:pt x="0" y="0"/>
                </a:lnTo>
                <a:close/>
              </a:path>
            </a:pathLst>
          </a:custGeom>
          <a:blipFill>
            <a:blip r:embed="rId5">
              <a:alphaModFix amt="18000"/>
            </a:blip>
            <a:stretch>
              <a:fillRect l="0" t="0" r="0" b="0"/>
            </a:stretch>
          </a:blipFill>
        </p:spPr>
      </p:sp>
      <p:sp>
        <p:nvSpPr>
          <p:cNvPr name="Freeform 5" id="5"/>
          <p:cNvSpPr/>
          <p:nvPr/>
        </p:nvSpPr>
        <p:spPr>
          <a:xfrm flipH="false" flipV="false" rot="0">
            <a:off x="3612644" y="7882264"/>
            <a:ext cx="2318608" cy="2292524"/>
          </a:xfrm>
          <a:custGeom>
            <a:avLst/>
            <a:gdLst/>
            <a:ahLst/>
            <a:cxnLst/>
            <a:rect r="r" b="b" t="t" l="l"/>
            <a:pathLst>
              <a:path h="2292524" w="2318608">
                <a:moveTo>
                  <a:pt x="0" y="0"/>
                </a:moveTo>
                <a:lnTo>
                  <a:pt x="2318608" y="0"/>
                </a:lnTo>
                <a:lnTo>
                  <a:pt x="2318608" y="2292523"/>
                </a:lnTo>
                <a:lnTo>
                  <a:pt x="0" y="2292523"/>
                </a:lnTo>
                <a:lnTo>
                  <a:pt x="0" y="0"/>
                </a:lnTo>
                <a:close/>
              </a:path>
            </a:pathLst>
          </a:custGeom>
          <a:blipFill>
            <a:blip r:embed="rId5">
              <a:alphaModFix amt="18000"/>
            </a:blip>
            <a:stretch>
              <a:fillRect l="0" t="0" r="0" b="0"/>
            </a:stretch>
          </a:blipFill>
        </p:spPr>
      </p:sp>
      <p:sp>
        <p:nvSpPr>
          <p:cNvPr name="Freeform 6" id="6"/>
          <p:cNvSpPr/>
          <p:nvPr/>
        </p:nvSpPr>
        <p:spPr>
          <a:xfrm flipH="false" flipV="false" rot="0">
            <a:off x="2631209" y="3929871"/>
            <a:ext cx="14283352" cy="6232223"/>
          </a:xfrm>
          <a:custGeom>
            <a:avLst/>
            <a:gdLst/>
            <a:ahLst/>
            <a:cxnLst/>
            <a:rect r="r" b="b" t="t" l="l"/>
            <a:pathLst>
              <a:path h="6232223" w="14283352">
                <a:moveTo>
                  <a:pt x="0" y="0"/>
                </a:moveTo>
                <a:lnTo>
                  <a:pt x="14283352" y="0"/>
                </a:lnTo>
                <a:lnTo>
                  <a:pt x="14283352" y="6232223"/>
                </a:lnTo>
                <a:lnTo>
                  <a:pt x="0" y="6232223"/>
                </a:lnTo>
                <a:lnTo>
                  <a:pt x="0" y="0"/>
                </a:lnTo>
                <a:close/>
              </a:path>
            </a:pathLst>
          </a:custGeom>
          <a:blipFill>
            <a:blip r:embed="rId6"/>
            <a:stretch>
              <a:fillRect l="0" t="-13446" r="0" b="0"/>
            </a:stretch>
          </a:blipFill>
        </p:spPr>
      </p:sp>
      <p:sp>
        <p:nvSpPr>
          <p:cNvPr name="TextBox 7" id="7"/>
          <p:cNvSpPr txBox="true"/>
          <p:nvPr/>
        </p:nvSpPr>
        <p:spPr>
          <a:xfrm rot="0">
            <a:off x="2619102" y="780085"/>
            <a:ext cx="12785014" cy="2084071"/>
          </a:xfrm>
          <a:prstGeom prst="rect">
            <a:avLst/>
          </a:prstGeom>
        </p:spPr>
        <p:txBody>
          <a:bodyPr anchor="t" rtlCol="false" tIns="0" lIns="0" bIns="0" rIns="0">
            <a:spAutoFit/>
          </a:bodyPr>
          <a:lstStyle/>
          <a:p>
            <a:pPr algn="l">
              <a:lnSpc>
                <a:spcPts val="7440"/>
              </a:lnSpc>
            </a:pPr>
            <a:r>
              <a:rPr lang="en-US" sz="8000" b="true">
                <a:solidFill>
                  <a:srgbClr val="FFFFFF"/>
                </a:solidFill>
                <a:latin typeface="Codec Pro Bold"/>
                <a:ea typeface="Codec Pro Bold"/>
                <a:cs typeface="Codec Pro Bold"/>
                <a:sym typeface="Codec Pro Bold"/>
              </a:rPr>
              <a:t>Steps for Model Deployment Using Azure:</a:t>
            </a:r>
          </a:p>
        </p:txBody>
      </p:sp>
      <p:sp>
        <p:nvSpPr>
          <p:cNvPr name="TextBox 8" id="8"/>
          <p:cNvSpPr txBox="true"/>
          <p:nvPr/>
        </p:nvSpPr>
        <p:spPr>
          <a:xfrm rot="0">
            <a:off x="2619102" y="2968413"/>
            <a:ext cx="10885284" cy="871220"/>
          </a:xfrm>
          <a:prstGeom prst="rect">
            <a:avLst/>
          </a:prstGeom>
        </p:spPr>
        <p:txBody>
          <a:bodyPr anchor="t" rtlCol="false" tIns="0" lIns="0" bIns="0" rIns="0">
            <a:spAutoFit/>
          </a:bodyPr>
          <a:lstStyle/>
          <a:p>
            <a:pPr algn="just">
              <a:lnSpc>
                <a:spcPts val="3430"/>
              </a:lnSpc>
            </a:pPr>
            <a:r>
              <a:rPr lang="en-US" sz="2450">
                <a:solidFill>
                  <a:srgbClr val="FFFFFF"/>
                </a:solidFill>
                <a:latin typeface="Poppins"/>
                <a:ea typeface="Poppins"/>
                <a:cs typeface="Poppins"/>
                <a:sym typeface="Poppins"/>
              </a:rPr>
              <a:t>6. Deploy the Model:</a:t>
            </a:r>
          </a:p>
          <a:p>
            <a:pPr algn="just">
              <a:lnSpc>
                <a:spcPts val="3430"/>
              </a:lnSpc>
              <a:spcBef>
                <a:spcPct val="0"/>
              </a:spcBef>
            </a:pPr>
            <a:r>
              <a:rPr lang="en-US" sz="2450">
                <a:solidFill>
                  <a:srgbClr val="FFFFFF"/>
                </a:solidFill>
                <a:latin typeface="Poppins"/>
                <a:ea typeface="Poppins"/>
                <a:cs typeface="Poppins"/>
                <a:sym typeface="Poppins"/>
              </a:rPr>
              <a:t>Your model is now available for API calls.</a:t>
            </a:r>
          </a:p>
        </p:txBody>
      </p:sp>
      <p:sp>
        <p:nvSpPr>
          <p:cNvPr name="TextBox 9" id="9"/>
          <p:cNvSpPr txBox="true"/>
          <p:nvPr/>
        </p:nvSpPr>
        <p:spPr>
          <a:xfrm rot="0">
            <a:off x="16421303" y="800264"/>
            <a:ext cx="986517" cy="686880"/>
          </a:xfrm>
          <a:prstGeom prst="rect">
            <a:avLst/>
          </a:prstGeom>
        </p:spPr>
        <p:txBody>
          <a:bodyPr anchor="t" rtlCol="false" tIns="0" lIns="0" bIns="0" rIns="0">
            <a:spAutoFit/>
          </a:bodyPr>
          <a:lstStyle/>
          <a:p>
            <a:pPr algn="l">
              <a:lnSpc>
                <a:spcPts val="5027"/>
              </a:lnSpc>
              <a:spcBef>
                <a:spcPct val="0"/>
              </a:spcBef>
            </a:pPr>
            <a:r>
              <a:rPr lang="en-US" sz="3590">
                <a:solidFill>
                  <a:srgbClr val="FFFFFF"/>
                </a:solidFill>
                <a:latin typeface="Academy"/>
                <a:ea typeface="Academy"/>
                <a:cs typeface="Academy"/>
                <a:sym typeface="Academy"/>
              </a:rPr>
              <a:t>37</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333" r="0" b="-3333"/>
            </a:stretch>
          </a:blipFill>
        </p:spPr>
      </p:sp>
      <p:sp>
        <p:nvSpPr>
          <p:cNvPr name="Freeform 3" id="3"/>
          <p:cNvSpPr/>
          <p:nvPr/>
        </p:nvSpPr>
        <p:spPr>
          <a:xfrm flipH="false" flipV="false" rot="0">
            <a:off x="466995" y="396926"/>
            <a:ext cx="561705" cy="631774"/>
          </a:xfrm>
          <a:custGeom>
            <a:avLst/>
            <a:gdLst/>
            <a:ahLst/>
            <a:cxnLst/>
            <a:rect r="r" b="b" t="t" l="l"/>
            <a:pathLst>
              <a:path h="631774" w="561705">
                <a:moveTo>
                  <a:pt x="0" y="0"/>
                </a:moveTo>
                <a:lnTo>
                  <a:pt x="561705" y="0"/>
                </a:lnTo>
                <a:lnTo>
                  <a:pt x="561705" y="631774"/>
                </a:lnTo>
                <a:lnTo>
                  <a:pt x="0" y="63177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466995" y="2991598"/>
            <a:ext cx="16447566" cy="2638945"/>
          </a:xfrm>
          <a:prstGeom prst="rect">
            <a:avLst/>
          </a:prstGeom>
        </p:spPr>
        <p:txBody>
          <a:bodyPr anchor="t" rtlCol="false" tIns="0" lIns="0" bIns="0" rIns="0">
            <a:spAutoFit/>
          </a:bodyPr>
          <a:lstStyle/>
          <a:p>
            <a:pPr algn="just">
              <a:lnSpc>
                <a:spcPts val="3469"/>
              </a:lnSpc>
            </a:pPr>
            <a:r>
              <a:rPr lang="en-US" sz="2478">
                <a:solidFill>
                  <a:srgbClr val="FFFFFF"/>
                </a:solidFill>
                <a:latin typeface="Poppins"/>
                <a:ea typeface="Poppins"/>
                <a:cs typeface="Poppins"/>
                <a:sym typeface="Poppins"/>
              </a:rPr>
              <a:t>The dataset used in this project is the Amazon Reviews Dataset which has 20000 sample. The dataset includes the following columns:</a:t>
            </a:r>
          </a:p>
          <a:p>
            <a:pPr algn="just" marL="535080" indent="-267540" lvl="1">
              <a:lnSpc>
                <a:spcPts val="3469"/>
              </a:lnSpc>
              <a:buFont typeface="Arial"/>
              <a:buChar char="•"/>
            </a:pPr>
            <a:r>
              <a:rPr lang="en-US" sz="2478">
                <a:solidFill>
                  <a:srgbClr val="FFFFFF"/>
                </a:solidFill>
                <a:latin typeface="Poppins"/>
                <a:ea typeface="Poppins"/>
                <a:cs typeface="Poppins"/>
                <a:sym typeface="Poppins"/>
              </a:rPr>
              <a:t>Sentiment: The target variable indicating the sentiment of the review (0 for negative, 1 for positive)</a:t>
            </a:r>
          </a:p>
          <a:p>
            <a:pPr algn="just" marL="535080" indent="-267540" lvl="1">
              <a:lnSpc>
                <a:spcPts val="3469"/>
              </a:lnSpc>
              <a:buFont typeface="Arial"/>
              <a:buChar char="•"/>
            </a:pPr>
            <a:r>
              <a:rPr lang="en-US" sz="2478">
                <a:solidFill>
                  <a:srgbClr val="FFFFFF"/>
                </a:solidFill>
                <a:latin typeface="Poppins"/>
                <a:ea typeface="Poppins"/>
                <a:cs typeface="Poppins"/>
                <a:sym typeface="Poppins"/>
              </a:rPr>
              <a:t>Title: A brief summary or title of the review.</a:t>
            </a:r>
          </a:p>
          <a:p>
            <a:pPr algn="just" marL="535080" indent="-267540" lvl="1">
              <a:lnSpc>
                <a:spcPts val="3469"/>
              </a:lnSpc>
              <a:buFont typeface="Arial"/>
              <a:buChar char="•"/>
            </a:pPr>
            <a:r>
              <a:rPr lang="en-US" sz="2478">
                <a:solidFill>
                  <a:srgbClr val="FFFFFF"/>
                </a:solidFill>
                <a:latin typeface="Poppins"/>
                <a:ea typeface="Poppins"/>
                <a:cs typeface="Poppins"/>
                <a:sym typeface="Poppins"/>
              </a:rPr>
              <a:t>Review: The full text of the customer's review.</a:t>
            </a:r>
          </a:p>
          <a:p>
            <a:pPr algn="just">
              <a:lnSpc>
                <a:spcPts val="3469"/>
              </a:lnSpc>
              <a:spcBef>
                <a:spcPct val="0"/>
              </a:spcBef>
            </a:pPr>
          </a:p>
        </p:txBody>
      </p:sp>
      <p:sp>
        <p:nvSpPr>
          <p:cNvPr name="Freeform 5" id="5"/>
          <p:cNvSpPr/>
          <p:nvPr/>
        </p:nvSpPr>
        <p:spPr>
          <a:xfrm flipH="false" flipV="false" rot="0">
            <a:off x="5958041" y="5578159"/>
            <a:ext cx="11301259" cy="3008960"/>
          </a:xfrm>
          <a:custGeom>
            <a:avLst/>
            <a:gdLst/>
            <a:ahLst/>
            <a:cxnLst/>
            <a:rect r="r" b="b" t="t" l="l"/>
            <a:pathLst>
              <a:path h="3008960" w="11301259">
                <a:moveTo>
                  <a:pt x="0" y="0"/>
                </a:moveTo>
                <a:lnTo>
                  <a:pt x="11301259" y="0"/>
                </a:lnTo>
                <a:lnTo>
                  <a:pt x="11301259" y="3008960"/>
                </a:lnTo>
                <a:lnTo>
                  <a:pt x="0" y="3008960"/>
                </a:lnTo>
                <a:lnTo>
                  <a:pt x="0" y="0"/>
                </a:lnTo>
                <a:close/>
              </a:path>
            </a:pathLst>
          </a:custGeom>
          <a:blipFill>
            <a:blip r:embed="rId5"/>
            <a:stretch>
              <a:fillRect l="0" t="0" r="0" b="0"/>
            </a:stretch>
          </a:blipFill>
          <a:ln w="57150" cap="rnd">
            <a:solidFill>
              <a:srgbClr val="0B131E"/>
            </a:solidFill>
            <a:prstDash val="solid"/>
            <a:round/>
          </a:ln>
        </p:spPr>
      </p:sp>
      <p:sp>
        <p:nvSpPr>
          <p:cNvPr name="TextBox 6" id="6"/>
          <p:cNvSpPr txBox="true"/>
          <p:nvPr/>
        </p:nvSpPr>
        <p:spPr>
          <a:xfrm rot="0">
            <a:off x="466995" y="1363960"/>
            <a:ext cx="8529915" cy="1562372"/>
          </a:xfrm>
          <a:prstGeom prst="rect">
            <a:avLst/>
          </a:prstGeom>
        </p:spPr>
        <p:txBody>
          <a:bodyPr anchor="t" rtlCol="false" tIns="0" lIns="0" bIns="0" rIns="0">
            <a:spAutoFit/>
          </a:bodyPr>
          <a:lstStyle/>
          <a:p>
            <a:pPr algn="l">
              <a:lnSpc>
                <a:spcPts val="10341"/>
              </a:lnSpc>
            </a:pPr>
            <a:r>
              <a:rPr lang="en-US" sz="11120" b="true">
                <a:solidFill>
                  <a:srgbClr val="FFFFFF"/>
                </a:solidFill>
                <a:latin typeface="Codec Pro Bold"/>
                <a:ea typeface="Codec Pro Bold"/>
                <a:cs typeface="Codec Pro Bold"/>
                <a:sym typeface="Codec Pro Bold"/>
              </a:rPr>
              <a:t>Dataset</a:t>
            </a:r>
          </a:p>
        </p:txBody>
      </p:sp>
      <p:sp>
        <p:nvSpPr>
          <p:cNvPr name="TextBox 7" id="7"/>
          <p:cNvSpPr txBox="true"/>
          <p:nvPr/>
        </p:nvSpPr>
        <p:spPr>
          <a:xfrm rot="0">
            <a:off x="16421303" y="800264"/>
            <a:ext cx="986517" cy="686880"/>
          </a:xfrm>
          <a:prstGeom prst="rect">
            <a:avLst/>
          </a:prstGeom>
        </p:spPr>
        <p:txBody>
          <a:bodyPr anchor="t" rtlCol="false" tIns="0" lIns="0" bIns="0" rIns="0">
            <a:spAutoFit/>
          </a:bodyPr>
          <a:lstStyle/>
          <a:p>
            <a:pPr algn="l">
              <a:lnSpc>
                <a:spcPts val="5027"/>
              </a:lnSpc>
              <a:spcBef>
                <a:spcPct val="0"/>
              </a:spcBef>
            </a:pPr>
            <a:r>
              <a:rPr lang="en-US" sz="3590">
                <a:solidFill>
                  <a:srgbClr val="FFFFFF"/>
                </a:solidFill>
                <a:latin typeface="Academy"/>
                <a:ea typeface="Academy"/>
                <a:cs typeface="Academy"/>
                <a:sym typeface="Academy"/>
              </a:rPr>
              <a:t>02</a:t>
            </a:r>
          </a:p>
        </p:txBody>
      </p:sp>
    </p:spTree>
  </p:cSld>
  <p:clrMapOvr>
    <a:masterClrMapping/>
  </p:clrMapOvr>
</p:sld>
</file>

<file path=ppt/slides/slide4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5444" r="-10809" b="-16049"/>
            </a:stretch>
          </a:blipFill>
        </p:spPr>
      </p:sp>
      <p:sp>
        <p:nvSpPr>
          <p:cNvPr name="Freeform 3" id="3"/>
          <p:cNvSpPr/>
          <p:nvPr/>
        </p:nvSpPr>
        <p:spPr>
          <a:xfrm flipH="false" flipV="false" rot="0">
            <a:off x="1183907" y="886142"/>
            <a:ext cx="561705" cy="631774"/>
          </a:xfrm>
          <a:custGeom>
            <a:avLst/>
            <a:gdLst/>
            <a:ahLst/>
            <a:cxnLst/>
            <a:rect r="r" b="b" t="t" l="l"/>
            <a:pathLst>
              <a:path h="631774" w="561705">
                <a:moveTo>
                  <a:pt x="0" y="0"/>
                </a:moveTo>
                <a:lnTo>
                  <a:pt x="561705" y="0"/>
                </a:lnTo>
                <a:lnTo>
                  <a:pt x="561705" y="631775"/>
                </a:lnTo>
                <a:lnTo>
                  <a:pt x="0" y="63177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216279" y="-460097"/>
            <a:ext cx="3362077" cy="3324253"/>
          </a:xfrm>
          <a:custGeom>
            <a:avLst/>
            <a:gdLst/>
            <a:ahLst/>
            <a:cxnLst/>
            <a:rect r="r" b="b" t="t" l="l"/>
            <a:pathLst>
              <a:path h="3324253" w="3362077">
                <a:moveTo>
                  <a:pt x="0" y="0"/>
                </a:moveTo>
                <a:lnTo>
                  <a:pt x="3362077" y="0"/>
                </a:lnTo>
                <a:lnTo>
                  <a:pt x="3362077" y="3324253"/>
                </a:lnTo>
                <a:lnTo>
                  <a:pt x="0" y="3324253"/>
                </a:lnTo>
                <a:lnTo>
                  <a:pt x="0" y="0"/>
                </a:lnTo>
                <a:close/>
              </a:path>
            </a:pathLst>
          </a:custGeom>
          <a:blipFill>
            <a:blip r:embed="rId5">
              <a:alphaModFix amt="18000"/>
            </a:blip>
            <a:stretch>
              <a:fillRect l="0" t="0" r="0" b="0"/>
            </a:stretch>
          </a:blipFill>
        </p:spPr>
      </p:sp>
      <p:sp>
        <p:nvSpPr>
          <p:cNvPr name="Freeform 5" id="5"/>
          <p:cNvSpPr/>
          <p:nvPr/>
        </p:nvSpPr>
        <p:spPr>
          <a:xfrm flipH="false" flipV="false" rot="0">
            <a:off x="3612644" y="7882264"/>
            <a:ext cx="2318608" cy="2292524"/>
          </a:xfrm>
          <a:custGeom>
            <a:avLst/>
            <a:gdLst/>
            <a:ahLst/>
            <a:cxnLst/>
            <a:rect r="r" b="b" t="t" l="l"/>
            <a:pathLst>
              <a:path h="2292524" w="2318608">
                <a:moveTo>
                  <a:pt x="0" y="0"/>
                </a:moveTo>
                <a:lnTo>
                  <a:pt x="2318608" y="0"/>
                </a:lnTo>
                <a:lnTo>
                  <a:pt x="2318608" y="2292523"/>
                </a:lnTo>
                <a:lnTo>
                  <a:pt x="0" y="2292523"/>
                </a:lnTo>
                <a:lnTo>
                  <a:pt x="0" y="0"/>
                </a:lnTo>
                <a:close/>
              </a:path>
            </a:pathLst>
          </a:custGeom>
          <a:blipFill>
            <a:blip r:embed="rId5">
              <a:alphaModFix amt="18000"/>
            </a:blip>
            <a:stretch>
              <a:fillRect l="0" t="0" r="0" b="0"/>
            </a:stretch>
          </a:blipFill>
        </p:spPr>
      </p:sp>
      <p:sp>
        <p:nvSpPr>
          <p:cNvPr name="TextBox 6" id="6"/>
          <p:cNvSpPr txBox="true"/>
          <p:nvPr/>
        </p:nvSpPr>
        <p:spPr>
          <a:xfrm rot="0">
            <a:off x="2619102" y="780085"/>
            <a:ext cx="12785014" cy="2084071"/>
          </a:xfrm>
          <a:prstGeom prst="rect">
            <a:avLst/>
          </a:prstGeom>
        </p:spPr>
        <p:txBody>
          <a:bodyPr anchor="t" rtlCol="false" tIns="0" lIns="0" bIns="0" rIns="0">
            <a:spAutoFit/>
          </a:bodyPr>
          <a:lstStyle/>
          <a:p>
            <a:pPr algn="l">
              <a:lnSpc>
                <a:spcPts val="7440"/>
              </a:lnSpc>
            </a:pPr>
            <a:r>
              <a:rPr lang="en-US" sz="8000" b="true">
                <a:solidFill>
                  <a:srgbClr val="FFFFFF"/>
                </a:solidFill>
                <a:latin typeface="Codec Pro Bold"/>
                <a:ea typeface="Codec Pro Bold"/>
                <a:cs typeface="Codec Pro Bold"/>
                <a:sym typeface="Codec Pro Bold"/>
              </a:rPr>
              <a:t>Steps for Model Deployment Using Azure:</a:t>
            </a:r>
          </a:p>
        </p:txBody>
      </p:sp>
      <p:sp>
        <p:nvSpPr>
          <p:cNvPr name="TextBox 7" id="7"/>
          <p:cNvSpPr txBox="true"/>
          <p:nvPr/>
        </p:nvSpPr>
        <p:spPr>
          <a:xfrm rot="0">
            <a:off x="16421303" y="800264"/>
            <a:ext cx="986517" cy="686880"/>
          </a:xfrm>
          <a:prstGeom prst="rect">
            <a:avLst/>
          </a:prstGeom>
        </p:spPr>
        <p:txBody>
          <a:bodyPr anchor="t" rtlCol="false" tIns="0" lIns="0" bIns="0" rIns="0">
            <a:spAutoFit/>
          </a:bodyPr>
          <a:lstStyle/>
          <a:p>
            <a:pPr algn="l">
              <a:lnSpc>
                <a:spcPts val="5027"/>
              </a:lnSpc>
              <a:spcBef>
                <a:spcPct val="0"/>
              </a:spcBef>
            </a:pPr>
            <a:r>
              <a:rPr lang="en-US" sz="3590">
                <a:solidFill>
                  <a:srgbClr val="FFFFFF"/>
                </a:solidFill>
                <a:latin typeface="Academy"/>
                <a:ea typeface="Academy"/>
                <a:cs typeface="Academy"/>
                <a:sym typeface="Academy"/>
              </a:rPr>
              <a:t>38</a:t>
            </a:r>
          </a:p>
        </p:txBody>
      </p:sp>
      <p:sp>
        <p:nvSpPr>
          <p:cNvPr name="Freeform 8" id="8"/>
          <p:cNvSpPr/>
          <p:nvPr/>
        </p:nvSpPr>
        <p:spPr>
          <a:xfrm flipH="false" flipV="false" rot="0">
            <a:off x="688236" y="2864156"/>
            <a:ext cx="16984997" cy="7310631"/>
          </a:xfrm>
          <a:custGeom>
            <a:avLst/>
            <a:gdLst/>
            <a:ahLst/>
            <a:cxnLst/>
            <a:rect r="r" b="b" t="t" l="l"/>
            <a:pathLst>
              <a:path h="7310631" w="16984997">
                <a:moveTo>
                  <a:pt x="0" y="0"/>
                </a:moveTo>
                <a:lnTo>
                  <a:pt x="16984997" y="0"/>
                </a:lnTo>
                <a:lnTo>
                  <a:pt x="16984997" y="7310631"/>
                </a:lnTo>
                <a:lnTo>
                  <a:pt x="0" y="7310631"/>
                </a:lnTo>
                <a:lnTo>
                  <a:pt x="0" y="0"/>
                </a:lnTo>
                <a:close/>
              </a:path>
            </a:pathLst>
          </a:custGeom>
          <a:blipFill>
            <a:blip r:embed="rId6"/>
            <a:stretch>
              <a:fillRect l="0" t="-16747" r="0" b="0"/>
            </a:stretch>
          </a:blipFill>
        </p:spPr>
      </p:sp>
    </p:spTree>
  </p:cSld>
  <p:clrMapOvr>
    <a:masterClrMapping/>
  </p:clrMapOvr>
</p:sld>
</file>

<file path=ppt/slides/slide4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333" r="0" b="-9333"/>
            </a:stretch>
          </a:blipFill>
        </p:spPr>
      </p:sp>
      <p:sp>
        <p:nvSpPr>
          <p:cNvPr name="Freeform 3" id="3"/>
          <p:cNvSpPr/>
          <p:nvPr/>
        </p:nvSpPr>
        <p:spPr>
          <a:xfrm flipH="false" flipV="false" rot="0">
            <a:off x="4717973" y="717473"/>
            <a:ext cx="8852053" cy="8852053"/>
          </a:xfrm>
          <a:custGeom>
            <a:avLst/>
            <a:gdLst/>
            <a:ahLst/>
            <a:cxnLst/>
            <a:rect r="r" b="b" t="t" l="l"/>
            <a:pathLst>
              <a:path h="8852053" w="8852053">
                <a:moveTo>
                  <a:pt x="0" y="0"/>
                </a:moveTo>
                <a:lnTo>
                  <a:pt x="8852054" y="0"/>
                </a:lnTo>
                <a:lnTo>
                  <a:pt x="8852054" y="8852054"/>
                </a:lnTo>
                <a:lnTo>
                  <a:pt x="0" y="8852054"/>
                </a:lnTo>
                <a:lnTo>
                  <a:pt x="0" y="0"/>
                </a:lnTo>
                <a:close/>
              </a:path>
            </a:pathLst>
          </a:custGeom>
          <a:blipFill>
            <a:blip r:embed="rId3">
              <a:alphaModFix amt="7999"/>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4236208" y="855370"/>
            <a:ext cx="561705" cy="631774"/>
          </a:xfrm>
          <a:custGeom>
            <a:avLst/>
            <a:gdLst/>
            <a:ahLst/>
            <a:cxnLst/>
            <a:rect r="r" b="b" t="t" l="l"/>
            <a:pathLst>
              <a:path h="631774" w="561705">
                <a:moveTo>
                  <a:pt x="0" y="0"/>
                </a:moveTo>
                <a:lnTo>
                  <a:pt x="561704" y="0"/>
                </a:lnTo>
                <a:lnTo>
                  <a:pt x="561704" y="631775"/>
                </a:lnTo>
                <a:lnTo>
                  <a:pt x="0" y="63177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1757340" y="9361396"/>
            <a:ext cx="7315200" cy="1077329"/>
          </a:xfrm>
          <a:custGeom>
            <a:avLst/>
            <a:gdLst/>
            <a:ahLst/>
            <a:cxnLst/>
            <a:rect r="r" b="b" t="t" l="l"/>
            <a:pathLst>
              <a:path h="1077329" w="7315200">
                <a:moveTo>
                  <a:pt x="0" y="0"/>
                </a:moveTo>
                <a:lnTo>
                  <a:pt x="7315200" y="0"/>
                </a:lnTo>
                <a:lnTo>
                  <a:pt x="7315200" y="1077329"/>
                </a:lnTo>
                <a:lnTo>
                  <a:pt x="0" y="1077329"/>
                </a:lnTo>
                <a:lnTo>
                  <a:pt x="0" y="0"/>
                </a:lnTo>
                <a:close/>
              </a:path>
            </a:pathLst>
          </a:custGeom>
          <a:blipFill>
            <a:blip r:embed="rId7">
              <a:alphaModFix amt="23000"/>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2337543" y="409815"/>
            <a:ext cx="7315200" cy="1077329"/>
          </a:xfrm>
          <a:custGeom>
            <a:avLst/>
            <a:gdLst/>
            <a:ahLst/>
            <a:cxnLst/>
            <a:rect r="r" b="b" t="t" l="l"/>
            <a:pathLst>
              <a:path h="1077329" w="7315200">
                <a:moveTo>
                  <a:pt x="0" y="0"/>
                </a:moveTo>
                <a:lnTo>
                  <a:pt x="7315200" y="0"/>
                </a:lnTo>
                <a:lnTo>
                  <a:pt x="7315200" y="1077330"/>
                </a:lnTo>
                <a:lnTo>
                  <a:pt x="0" y="1077330"/>
                </a:lnTo>
                <a:lnTo>
                  <a:pt x="0" y="0"/>
                </a:lnTo>
                <a:close/>
              </a:path>
            </a:pathLst>
          </a:custGeom>
          <a:blipFill>
            <a:blip r:embed="rId7">
              <a:alphaModFix amt="23000"/>
              <a:extLst>
                <a:ext uri="{96DAC541-7B7A-43D3-8B79-37D633B846F1}">
                  <asvg:svgBlip xmlns:asvg="http://schemas.microsoft.com/office/drawing/2016/SVG/main" r:embed="rId8"/>
                </a:ext>
              </a:extLst>
            </a:blip>
            <a:stretch>
              <a:fillRect l="0" t="0" r="0" b="0"/>
            </a:stretch>
          </a:blipFill>
        </p:spPr>
      </p:sp>
      <p:sp>
        <p:nvSpPr>
          <p:cNvPr name="TextBox 7" id="7"/>
          <p:cNvSpPr txBox="true"/>
          <p:nvPr/>
        </p:nvSpPr>
        <p:spPr>
          <a:xfrm rot="0">
            <a:off x="4517060" y="4424205"/>
            <a:ext cx="9253880" cy="1562416"/>
          </a:xfrm>
          <a:prstGeom prst="rect">
            <a:avLst/>
          </a:prstGeom>
        </p:spPr>
        <p:txBody>
          <a:bodyPr anchor="t" rtlCol="false" tIns="0" lIns="0" bIns="0" rIns="0">
            <a:spAutoFit/>
          </a:bodyPr>
          <a:lstStyle/>
          <a:p>
            <a:pPr algn="ctr">
              <a:lnSpc>
                <a:spcPts val="10341"/>
              </a:lnSpc>
            </a:pPr>
            <a:r>
              <a:rPr lang="en-US" b="true" sz="11120">
                <a:solidFill>
                  <a:srgbClr val="FFFFFF"/>
                </a:solidFill>
                <a:latin typeface="Codec Pro Bold"/>
                <a:ea typeface="Codec Pro Bold"/>
                <a:cs typeface="Codec Pro Bold"/>
                <a:sym typeface="Codec Pro Bold"/>
              </a:rPr>
              <a:t>Thank You!</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7440050" y="1028700"/>
            <a:ext cx="561705" cy="631774"/>
          </a:xfrm>
          <a:custGeom>
            <a:avLst/>
            <a:gdLst/>
            <a:ahLst/>
            <a:cxnLst/>
            <a:rect r="r" b="b" t="t" l="l"/>
            <a:pathLst>
              <a:path h="631774" w="561705">
                <a:moveTo>
                  <a:pt x="0" y="0"/>
                </a:moveTo>
                <a:lnTo>
                  <a:pt x="561705" y="0"/>
                </a:lnTo>
                <a:lnTo>
                  <a:pt x="561705" y="631774"/>
                </a:lnTo>
                <a:lnTo>
                  <a:pt x="0" y="63177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2416373" y="3868570"/>
            <a:ext cx="3297826" cy="2855769"/>
            <a:chOff x="0" y="0"/>
            <a:chExt cx="4282440" cy="3708400"/>
          </a:xfrm>
        </p:grpSpPr>
        <p:sp>
          <p:nvSpPr>
            <p:cNvPr name="Freeform 5" id="5"/>
            <p:cNvSpPr/>
            <p:nvPr/>
          </p:nvSpPr>
          <p:spPr>
            <a:xfrm flipH="false" flipV="false" rot="0">
              <a:off x="0" y="0"/>
              <a:ext cx="4282440" cy="3708400"/>
            </a:xfrm>
            <a:custGeom>
              <a:avLst/>
              <a:gdLst/>
              <a:ahLst/>
              <a:cxnLst/>
              <a:rect r="r" b="b" t="t" l="l"/>
              <a:pathLst>
                <a:path h="3708400" w="4282440">
                  <a:moveTo>
                    <a:pt x="3211830" y="0"/>
                  </a:moveTo>
                  <a:lnTo>
                    <a:pt x="1070610" y="0"/>
                  </a:lnTo>
                  <a:lnTo>
                    <a:pt x="0" y="1854200"/>
                  </a:lnTo>
                  <a:lnTo>
                    <a:pt x="1070610" y="3708400"/>
                  </a:lnTo>
                  <a:lnTo>
                    <a:pt x="3211830" y="3708400"/>
                  </a:lnTo>
                  <a:lnTo>
                    <a:pt x="4282440" y="1854200"/>
                  </a:lnTo>
                  <a:close/>
                </a:path>
              </a:pathLst>
            </a:custGeom>
            <a:blipFill>
              <a:blip r:embed="rId5"/>
              <a:stretch>
                <a:fillRect l="-11430" t="0" r="-11430" b="0"/>
              </a:stretch>
            </a:blipFill>
            <a:ln w="104775" cap="sq">
              <a:gradFill>
                <a:gsLst>
                  <a:gs pos="0">
                    <a:srgbClr val="FFFFFF">
                      <a:alpha val="100000"/>
                    </a:srgbClr>
                  </a:gs>
                  <a:gs pos="100000">
                    <a:srgbClr val="9D5EE4">
                      <a:alpha val="100000"/>
                    </a:srgbClr>
                  </a:gs>
                </a:gsLst>
                <a:lin ang="0"/>
              </a:gradFill>
              <a:prstDash val="solid"/>
              <a:miter/>
            </a:ln>
          </p:spPr>
        </p:sp>
      </p:grpSp>
      <p:grpSp>
        <p:nvGrpSpPr>
          <p:cNvPr name="Group 6" id="6"/>
          <p:cNvGrpSpPr/>
          <p:nvPr/>
        </p:nvGrpSpPr>
        <p:grpSpPr>
          <a:xfrm rot="0">
            <a:off x="7542434" y="3831439"/>
            <a:ext cx="3297826" cy="2855769"/>
            <a:chOff x="0" y="0"/>
            <a:chExt cx="4282440" cy="3708400"/>
          </a:xfrm>
        </p:grpSpPr>
        <p:sp>
          <p:nvSpPr>
            <p:cNvPr name="Freeform 7" id="7"/>
            <p:cNvSpPr/>
            <p:nvPr/>
          </p:nvSpPr>
          <p:spPr>
            <a:xfrm flipH="false" flipV="false" rot="0">
              <a:off x="0" y="0"/>
              <a:ext cx="4282440" cy="3708400"/>
            </a:xfrm>
            <a:custGeom>
              <a:avLst/>
              <a:gdLst/>
              <a:ahLst/>
              <a:cxnLst/>
              <a:rect r="r" b="b" t="t" l="l"/>
              <a:pathLst>
                <a:path h="3708400" w="4282440">
                  <a:moveTo>
                    <a:pt x="3211830" y="0"/>
                  </a:moveTo>
                  <a:lnTo>
                    <a:pt x="1070610" y="0"/>
                  </a:lnTo>
                  <a:lnTo>
                    <a:pt x="0" y="1854200"/>
                  </a:lnTo>
                  <a:lnTo>
                    <a:pt x="1070610" y="3708400"/>
                  </a:lnTo>
                  <a:lnTo>
                    <a:pt x="3211830" y="3708400"/>
                  </a:lnTo>
                  <a:lnTo>
                    <a:pt x="4282440" y="1854200"/>
                  </a:lnTo>
                  <a:close/>
                </a:path>
              </a:pathLst>
            </a:custGeom>
            <a:blipFill>
              <a:blip r:embed="rId6"/>
              <a:stretch>
                <a:fillRect l="-26973" t="0" r="-26973" b="0"/>
              </a:stretch>
            </a:blipFill>
            <a:ln w="104775" cap="sq">
              <a:gradFill>
                <a:gsLst>
                  <a:gs pos="0">
                    <a:srgbClr val="FFFFFF">
                      <a:alpha val="100000"/>
                    </a:srgbClr>
                  </a:gs>
                  <a:gs pos="100000">
                    <a:srgbClr val="9D5EE4">
                      <a:alpha val="100000"/>
                    </a:srgbClr>
                  </a:gs>
                </a:gsLst>
                <a:lin ang="0"/>
              </a:gradFill>
              <a:prstDash val="solid"/>
              <a:miter/>
            </a:ln>
          </p:spPr>
        </p:sp>
      </p:grpSp>
      <p:grpSp>
        <p:nvGrpSpPr>
          <p:cNvPr name="Group 8" id="8"/>
          <p:cNvGrpSpPr/>
          <p:nvPr/>
        </p:nvGrpSpPr>
        <p:grpSpPr>
          <a:xfrm rot="0">
            <a:off x="13123476" y="3741846"/>
            <a:ext cx="3297826" cy="2855769"/>
            <a:chOff x="0" y="0"/>
            <a:chExt cx="4282440" cy="3708400"/>
          </a:xfrm>
        </p:grpSpPr>
        <p:sp>
          <p:nvSpPr>
            <p:cNvPr name="Freeform 9" id="9"/>
            <p:cNvSpPr/>
            <p:nvPr/>
          </p:nvSpPr>
          <p:spPr>
            <a:xfrm flipH="false" flipV="false" rot="0">
              <a:off x="0" y="0"/>
              <a:ext cx="4282440" cy="3708400"/>
            </a:xfrm>
            <a:custGeom>
              <a:avLst/>
              <a:gdLst/>
              <a:ahLst/>
              <a:cxnLst/>
              <a:rect r="r" b="b" t="t" l="l"/>
              <a:pathLst>
                <a:path h="3708400" w="4282440">
                  <a:moveTo>
                    <a:pt x="3211830" y="0"/>
                  </a:moveTo>
                  <a:lnTo>
                    <a:pt x="1070610" y="0"/>
                  </a:lnTo>
                  <a:lnTo>
                    <a:pt x="0" y="1854200"/>
                  </a:lnTo>
                  <a:lnTo>
                    <a:pt x="1070610" y="3708400"/>
                  </a:lnTo>
                  <a:lnTo>
                    <a:pt x="3211830" y="3708400"/>
                  </a:lnTo>
                  <a:lnTo>
                    <a:pt x="4282440" y="1854200"/>
                  </a:lnTo>
                  <a:close/>
                </a:path>
              </a:pathLst>
            </a:custGeom>
            <a:blipFill>
              <a:blip r:embed="rId7"/>
              <a:stretch>
                <a:fillRect l="-7915" t="0" r="-7915" b="0"/>
              </a:stretch>
            </a:blipFill>
            <a:ln w="104775" cap="sq">
              <a:gradFill>
                <a:gsLst>
                  <a:gs pos="0">
                    <a:srgbClr val="FFFFFF">
                      <a:alpha val="100000"/>
                    </a:srgbClr>
                  </a:gs>
                  <a:gs pos="100000">
                    <a:srgbClr val="9D5EE4">
                      <a:alpha val="100000"/>
                    </a:srgbClr>
                  </a:gs>
                </a:gsLst>
                <a:lin ang="0"/>
              </a:gradFill>
              <a:prstDash val="solid"/>
              <a:miter/>
            </a:ln>
          </p:spPr>
        </p:sp>
      </p:grpSp>
      <p:grpSp>
        <p:nvGrpSpPr>
          <p:cNvPr name="Group 10" id="10"/>
          <p:cNvGrpSpPr/>
          <p:nvPr/>
        </p:nvGrpSpPr>
        <p:grpSpPr>
          <a:xfrm rot="0">
            <a:off x="2416373" y="3567133"/>
            <a:ext cx="843381" cy="843381"/>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FFFFF">
                    <a:alpha val="100000"/>
                  </a:srgbClr>
                </a:gs>
                <a:gs pos="100000">
                  <a:srgbClr val="9D5EE4">
                    <a:alpha val="100000"/>
                  </a:srgbClr>
                </a:gs>
              </a:gsLst>
              <a:lin ang="0"/>
            </a:gradFill>
          </p:spPr>
        </p:sp>
        <p:sp>
          <p:nvSpPr>
            <p:cNvPr name="TextBox 12" id="12"/>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13" id="13"/>
          <p:cNvSpPr txBox="true"/>
          <p:nvPr/>
        </p:nvSpPr>
        <p:spPr>
          <a:xfrm rot="0">
            <a:off x="3816702" y="1784299"/>
            <a:ext cx="10654596" cy="1562416"/>
          </a:xfrm>
          <a:prstGeom prst="rect">
            <a:avLst/>
          </a:prstGeom>
        </p:spPr>
        <p:txBody>
          <a:bodyPr anchor="t" rtlCol="false" tIns="0" lIns="0" bIns="0" rIns="0">
            <a:spAutoFit/>
          </a:bodyPr>
          <a:lstStyle/>
          <a:p>
            <a:pPr algn="ctr">
              <a:lnSpc>
                <a:spcPts val="10341"/>
              </a:lnSpc>
            </a:pPr>
            <a:r>
              <a:rPr lang="en-US" b="true" sz="11120">
                <a:solidFill>
                  <a:srgbClr val="FFFFFF"/>
                </a:solidFill>
                <a:latin typeface="Codec Pro Bold"/>
                <a:ea typeface="Codec Pro Bold"/>
                <a:cs typeface="Codec Pro Bold"/>
                <a:sym typeface="Codec Pro Bold"/>
              </a:rPr>
              <a:t>Methodology</a:t>
            </a:r>
          </a:p>
        </p:txBody>
      </p:sp>
      <p:grpSp>
        <p:nvGrpSpPr>
          <p:cNvPr name="Group 14" id="14"/>
          <p:cNvGrpSpPr/>
          <p:nvPr/>
        </p:nvGrpSpPr>
        <p:grpSpPr>
          <a:xfrm rot="0">
            <a:off x="7900647" y="3446880"/>
            <a:ext cx="843381" cy="843381"/>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FFFFF">
                    <a:alpha val="100000"/>
                  </a:srgbClr>
                </a:gs>
                <a:gs pos="100000">
                  <a:srgbClr val="9D5EE4">
                    <a:alpha val="100000"/>
                  </a:srgbClr>
                </a:gs>
              </a:gsLst>
              <a:lin ang="0"/>
            </a:gradFill>
          </p:spPr>
        </p:sp>
        <p:sp>
          <p:nvSpPr>
            <p:cNvPr name="TextBox 16" id="16"/>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7" id="17"/>
          <p:cNvGrpSpPr/>
          <p:nvPr/>
        </p:nvGrpSpPr>
        <p:grpSpPr>
          <a:xfrm rot="0">
            <a:off x="13479352" y="3320156"/>
            <a:ext cx="843381" cy="843381"/>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FFFFF">
                    <a:alpha val="100000"/>
                  </a:srgbClr>
                </a:gs>
                <a:gs pos="100000">
                  <a:srgbClr val="9D5EE4">
                    <a:alpha val="100000"/>
                  </a:srgbClr>
                </a:gs>
              </a:gsLst>
              <a:lin ang="0"/>
            </a:gradFill>
          </p:spPr>
        </p:sp>
        <p:sp>
          <p:nvSpPr>
            <p:cNvPr name="TextBox 19" id="19"/>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20" id="20"/>
          <p:cNvSpPr txBox="true"/>
          <p:nvPr/>
        </p:nvSpPr>
        <p:spPr>
          <a:xfrm rot="0">
            <a:off x="2686988" y="6876739"/>
            <a:ext cx="2756597" cy="433866"/>
          </a:xfrm>
          <a:prstGeom prst="rect">
            <a:avLst/>
          </a:prstGeom>
        </p:spPr>
        <p:txBody>
          <a:bodyPr anchor="t" rtlCol="false" tIns="0" lIns="0" bIns="0" rIns="0">
            <a:spAutoFit/>
          </a:bodyPr>
          <a:lstStyle/>
          <a:p>
            <a:pPr algn="ctr">
              <a:lnSpc>
                <a:spcPts val="3386"/>
              </a:lnSpc>
              <a:spcBef>
                <a:spcPct val="0"/>
              </a:spcBef>
            </a:pPr>
            <a:r>
              <a:rPr lang="en-US" sz="2418">
                <a:solidFill>
                  <a:srgbClr val="FA85E2"/>
                </a:solidFill>
                <a:latin typeface="Poppins"/>
                <a:ea typeface="Poppins"/>
                <a:cs typeface="Poppins"/>
                <a:sym typeface="Poppins"/>
              </a:rPr>
              <a:t>Data Collection</a:t>
            </a:r>
          </a:p>
        </p:txBody>
      </p:sp>
      <p:sp>
        <p:nvSpPr>
          <p:cNvPr name="TextBox 21" id="21"/>
          <p:cNvSpPr txBox="true"/>
          <p:nvPr/>
        </p:nvSpPr>
        <p:spPr>
          <a:xfrm rot="0">
            <a:off x="16421303" y="800264"/>
            <a:ext cx="986517" cy="686880"/>
          </a:xfrm>
          <a:prstGeom prst="rect">
            <a:avLst/>
          </a:prstGeom>
        </p:spPr>
        <p:txBody>
          <a:bodyPr anchor="t" rtlCol="false" tIns="0" lIns="0" bIns="0" rIns="0">
            <a:spAutoFit/>
          </a:bodyPr>
          <a:lstStyle/>
          <a:p>
            <a:pPr algn="l">
              <a:lnSpc>
                <a:spcPts val="5027"/>
              </a:lnSpc>
              <a:spcBef>
                <a:spcPct val="0"/>
              </a:spcBef>
            </a:pPr>
            <a:r>
              <a:rPr lang="en-US" sz="3590">
                <a:solidFill>
                  <a:srgbClr val="FFFFFF"/>
                </a:solidFill>
                <a:latin typeface="Academy"/>
                <a:ea typeface="Academy"/>
                <a:cs typeface="Academy"/>
                <a:sym typeface="Academy"/>
              </a:rPr>
              <a:t>03</a:t>
            </a:r>
          </a:p>
        </p:txBody>
      </p:sp>
      <p:sp>
        <p:nvSpPr>
          <p:cNvPr name="TextBox 22" id="22"/>
          <p:cNvSpPr txBox="true"/>
          <p:nvPr/>
        </p:nvSpPr>
        <p:spPr>
          <a:xfrm rot="0">
            <a:off x="7813049" y="6876739"/>
            <a:ext cx="2756597" cy="433866"/>
          </a:xfrm>
          <a:prstGeom prst="rect">
            <a:avLst/>
          </a:prstGeom>
        </p:spPr>
        <p:txBody>
          <a:bodyPr anchor="t" rtlCol="false" tIns="0" lIns="0" bIns="0" rIns="0">
            <a:spAutoFit/>
          </a:bodyPr>
          <a:lstStyle/>
          <a:p>
            <a:pPr algn="ctr">
              <a:lnSpc>
                <a:spcPts val="3386"/>
              </a:lnSpc>
              <a:spcBef>
                <a:spcPct val="0"/>
              </a:spcBef>
            </a:pPr>
            <a:r>
              <a:rPr lang="en-US" sz="2418">
                <a:solidFill>
                  <a:srgbClr val="FA85E2"/>
                </a:solidFill>
                <a:latin typeface="Poppins"/>
                <a:ea typeface="Poppins"/>
                <a:cs typeface="Poppins"/>
                <a:sym typeface="Poppins"/>
              </a:rPr>
              <a:t>Preprocessing</a:t>
            </a:r>
          </a:p>
        </p:txBody>
      </p:sp>
      <p:sp>
        <p:nvSpPr>
          <p:cNvPr name="TextBox 23" id="23"/>
          <p:cNvSpPr txBox="true"/>
          <p:nvPr/>
        </p:nvSpPr>
        <p:spPr>
          <a:xfrm rot="0">
            <a:off x="13123476" y="6962464"/>
            <a:ext cx="3071287" cy="341041"/>
          </a:xfrm>
          <a:prstGeom prst="rect">
            <a:avLst/>
          </a:prstGeom>
        </p:spPr>
        <p:txBody>
          <a:bodyPr anchor="t" rtlCol="false" tIns="0" lIns="0" bIns="0" rIns="0">
            <a:spAutoFit/>
          </a:bodyPr>
          <a:lstStyle/>
          <a:p>
            <a:pPr algn="ctr">
              <a:lnSpc>
                <a:spcPts val="2467"/>
              </a:lnSpc>
            </a:pPr>
            <a:r>
              <a:rPr lang="en-US" sz="2418">
                <a:solidFill>
                  <a:srgbClr val="FA85E2"/>
                </a:solidFill>
                <a:latin typeface="Poppins"/>
                <a:ea typeface="Poppins"/>
                <a:cs typeface="Poppins"/>
                <a:sym typeface="Poppins"/>
              </a:rPr>
              <a:t>Model Selection </a:t>
            </a:r>
          </a:p>
        </p:txBody>
      </p:sp>
      <p:sp>
        <p:nvSpPr>
          <p:cNvPr name="TextBox 24" id="24"/>
          <p:cNvSpPr txBox="true"/>
          <p:nvPr/>
        </p:nvSpPr>
        <p:spPr>
          <a:xfrm rot="0">
            <a:off x="2299289" y="7387624"/>
            <a:ext cx="3531995" cy="648890"/>
          </a:xfrm>
          <a:prstGeom prst="rect">
            <a:avLst/>
          </a:prstGeom>
        </p:spPr>
        <p:txBody>
          <a:bodyPr anchor="t" rtlCol="false" tIns="0" lIns="0" bIns="0" rIns="0">
            <a:spAutoFit/>
          </a:bodyPr>
          <a:lstStyle/>
          <a:p>
            <a:pPr algn="ctr">
              <a:lnSpc>
                <a:spcPts val="2559"/>
              </a:lnSpc>
              <a:spcBef>
                <a:spcPct val="0"/>
              </a:spcBef>
            </a:pPr>
            <a:r>
              <a:rPr lang="en-US" sz="1828">
                <a:solidFill>
                  <a:srgbClr val="FFFFFF"/>
                </a:solidFill>
                <a:latin typeface="Poppins"/>
                <a:ea typeface="Poppins"/>
                <a:cs typeface="Poppins"/>
                <a:sym typeface="Poppins"/>
              </a:rPr>
              <a:t>Gather relevant data from diverse sources.</a:t>
            </a:r>
          </a:p>
        </p:txBody>
      </p:sp>
      <p:sp>
        <p:nvSpPr>
          <p:cNvPr name="TextBox 25" id="25"/>
          <p:cNvSpPr txBox="true"/>
          <p:nvPr/>
        </p:nvSpPr>
        <p:spPr>
          <a:xfrm rot="0">
            <a:off x="7795202" y="7387624"/>
            <a:ext cx="2792291" cy="648890"/>
          </a:xfrm>
          <a:prstGeom prst="rect">
            <a:avLst/>
          </a:prstGeom>
        </p:spPr>
        <p:txBody>
          <a:bodyPr anchor="t" rtlCol="false" tIns="0" lIns="0" bIns="0" rIns="0">
            <a:spAutoFit/>
          </a:bodyPr>
          <a:lstStyle/>
          <a:p>
            <a:pPr algn="ctr">
              <a:lnSpc>
                <a:spcPts val="2559"/>
              </a:lnSpc>
              <a:spcBef>
                <a:spcPct val="0"/>
              </a:spcBef>
            </a:pPr>
            <a:r>
              <a:rPr lang="en-US" sz="1828">
                <a:solidFill>
                  <a:srgbClr val="FFFFFF"/>
                </a:solidFill>
                <a:latin typeface="Poppins"/>
                <a:ea typeface="Poppins"/>
                <a:cs typeface="Poppins"/>
                <a:sym typeface="Poppins"/>
              </a:rPr>
              <a:t>Clean, normalize, and engineer data.</a:t>
            </a:r>
          </a:p>
        </p:txBody>
      </p:sp>
      <p:sp>
        <p:nvSpPr>
          <p:cNvPr name="TextBox 26" id="26"/>
          <p:cNvSpPr txBox="true"/>
          <p:nvPr/>
        </p:nvSpPr>
        <p:spPr>
          <a:xfrm rot="0">
            <a:off x="12646493" y="7387624"/>
            <a:ext cx="4025253" cy="972740"/>
          </a:xfrm>
          <a:prstGeom prst="rect">
            <a:avLst/>
          </a:prstGeom>
        </p:spPr>
        <p:txBody>
          <a:bodyPr anchor="t" rtlCol="false" tIns="0" lIns="0" bIns="0" rIns="0">
            <a:spAutoFit/>
          </a:bodyPr>
          <a:lstStyle/>
          <a:p>
            <a:pPr algn="ctr">
              <a:lnSpc>
                <a:spcPts val="2559"/>
              </a:lnSpc>
              <a:spcBef>
                <a:spcPct val="0"/>
              </a:spcBef>
            </a:pPr>
            <a:r>
              <a:rPr lang="en-US" sz="1828">
                <a:solidFill>
                  <a:srgbClr val="FFFFFF"/>
                </a:solidFill>
                <a:latin typeface="Poppins"/>
                <a:ea typeface="Poppins"/>
                <a:cs typeface="Poppins"/>
                <a:sym typeface="Poppins"/>
              </a:rPr>
              <a:t>Choose and train ML/DL algorithms for peak performance.</a:t>
            </a:r>
          </a:p>
          <a:p>
            <a:pPr algn="ctr">
              <a:lnSpc>
                <a:spcPts val="2559"/>
              </a:lnSpc>
              <a:spcBef>
                <a:spcPct val="0"/>
              </a:spcBef>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TextBox 3" id="3"/>
          <p:cNvSpPr txBox="true"/>
          <p:nvPr/>
        </p:nvSpPr>
        <p:spPr>
          <a:xfrm rot="0">
            <a:off x="2526155" y="1784299"/>
            <a:ext cx="13235691" cy="2867341"/>
          </a:xfrm>
          <a:prstGeom prst="rect">
            <a:avLst/>
          </a:prstGeom>
        </p:spPr>
        <p:txBody>
          <a:bodyPr anchor="t" rtlCol="false" tIns="0" lIns="0" bIns="0" rIns="0">
            <a:spAutoFit/>
          </a:bodyPr>
          <a:lstStyle/>
          <a:p>
            <a:pPr algn="l">
              <a:lnSpc>
                <a:spcPts val="10341"/>
              </a:lnSpc>
            </a:pPr>
            <a:r>
              <a:rPr lang="en-US" sz="11120" b="true">
                <a:solidFill>
                  <a:srgbClr val="FFFFFF"/>
                </a:solidFill>
                <a:latin typeface="Codec Pro Bold"/>
                <a:ea typeface="Codec Pro Bold"/>
                <a:cs typeface="Codec Pro Bold"/>
                <a:sym typeface="Codec Pro Bold"/>
              </a:rPr>
              <a:t>Data Collection and Preprocessing</a:t>
            </a:r>
          </a:p>
        </p:txBody>
      </p:sp>
      <p:sp>
        <p:nvSpPr>
          <p:cNvPr name="Freeform 4" id="4"/>
          <p:cNvSpPr/>
          <p:nvPr/>
        </p:nvSpPr>
        <p:spPr>
          <a:xfrm flipH="false" flipV="false" rot="0">
            <a:off x="7423296" y="1028700"/>
            <a:ext cx="561705" cy="631774"/>
          </a:xfrm>
          <a:custGeom>
            <a:avLst/>
            <a:gdLst/>
            <a:ahLst/>
            <a:cxnLst/>
            <a:rect r="r" b="b" t="t" l="l"/>
            <a:pathLst>
              <a:path h="631774" w="561705">
                <a:moveTo>
                  <a:pt x="0" y="0"/>
                </a:moveTo>
                <a:lnTo>
                  <a:pt x="561704" y="0"/>
                </a:lnTo>
                <a:lnTo>
                  <a:pt x="561704" y="631774"/>
                </a:lnTo>
                <a:lnTo>
                  <a:pt x="0" y="63177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5" id="5"/>
          <p:cNvSpPr txBox="true"/>
          <p:nvPr/>
        </p:nvSpPr>
        <p:spPr>
          <a:xfrm rot="0">
            <a:off x="3386967" y="4858932"/>
            <a:ext cx="11380716" cy="1291116"/>
          </a:xfrm>
          <a:prstGeom prst="rect">
            <a:avLst/>
          </a:prstGeom>
        </p:spPr>
        <p:txBody>
          <a:bodyPr anchor="t" rtlCol="false" tIns="0" lIns="0" bIns="0" rIns="0">
            <a:spAutoFit/>
          </a:bodyPr>
          <a:lstStyle/>
          <a:p>
            <a:pPr algn="l">
              <a:lnSpc>
                <a:spcPts val="3386"/>
              </a:lnSpc>
              <a:spcBef>
                <a:spcPct val="0"/>
              </a:spcBef>
            </a:pPr>
            <a:r>
              <a:rPr lang="en-US" sz="2418">
                <a:solidFill>
                  <a:srgbClr val="FFFFFF"/>
                </a:solidFill>
                <a:latin typeface="Poppins"/>
                <a:ea typeface="Poppins"/>
                <a:cs typeface="Poppins"/>
                <a:sym typeface="Poppins"/>
              </a:rPr>
              <a:t>We gather relevant datasets from various sources and clean, normalize, and preprocess the data to ensure its quality and consistency. This step is crucial for training accurate and reliable AI models.</a:t>
            </a:r>
          </a:p>
        </p:txBody>
      </p:sp>
      <p:sp>
        <p:nvSpPr>
          <p:cNvPr name="TextBox 6" id="6"/>
          <p:cNvSpPr txBox="true"/>
          <p:nvPr/>
        </p:nvSpPr>
        <p:spPr>
          <a:xfrm rot="0">
            <a:off x="16421303" y="800264"/>
            <a:ext cx="986517" cy="686880"/>
          </a:xfrm>
          <a:prstGeom prst="rect">
            <a:avLst/>
          </a:prstGeom>
        </p:spPr>
        <p:txBody>
          <a:bodyPr anchor="t" rtlCol="false" tIns="0" lIns="0" bIns="0" rIns="0">
            <a:spAutoFit/>
          </a:bodyPr>
          <a:lstStyle/>
          <a:p>
            <a:pPr algn="l">
              <a:lnSpc>
                <a:spcPts val="5027"/>
              </a:lnSpc>
              <a:spcBef>
                <a:spcPct val="0"/>
              </a:spcBef>
            </a:pPr>
            <a:r>
              <a:rPr lang="en-US" sz="3590">
                <a:solidFill>
                  <a:srgbClr val="FFFFFF"/>
                </a:solidFill>
                <a:latin typeface="Academy"/>
                <a:ea typeface="Academy"/>
                <a:cs typeface="Academy"/>
                <a:sym typeface="Academy"/>
              </a:rPr>
              <a:t>04</a:t>
            </a:r>
          </a:p>
        </p:txBody>
      </p:sp>
      <p:sp>
        <p:nvSpPr>
          <p:cNvPr name="TextBox 7" id="7"/>
          <p:cNvSpPr txBox="true"/>
          <p:nvPr/>
        </p:nvSpPr>
        <p:spPr>
          <a:xfrm rot="0">
            <a:off x="3453642" y="6842300"/>
            <a:ext cx="11380716" cy="2576991"/>
          </a:xfrm>
          <a:prstGeom prst="rect">
            <a:avLst/>
          </a:prstGeom>
        </p:spPr>
        <p:txBody>
          <a:bodyPr anchor="t" rtlCol="false" tIns="0" lIns="0" bIns="0" rIns="0">
            <a:spAutoFit/>
          </a:bodyPr>
          <a:lstStyle/>
          <a:p>
            <a:pPr algn="just">
              <a:lnSpc>
                <a:spcPts val="3386"/>
              </a:lnSpc>
            </a:pPr>
            <a:r>
              <a:rPr lang="en-US" sz="2418">
                <a:solidFill>
                  <a:srgbClr val="FFFFFF"/>
                </a:solidFill>
                <a:latin typeface="Poppins"/>
                <a:ea typeface="Poppins"/>
                <a:cs typeface="Poppins"/>
                <a:sym typeface="Poppins"/>
              </a:rPr>
              <a:t>The data was cleaned and preprocessed to remove noise, such as HTML tags, punctuation, and stopwords. This involved:</a:t>
            </a:r>
          </a:p>
          <a:p>
            <a:pPr algn="just" marL="522192" indent="-261096" lvl="1">
              <a:lnSpc>
                <a:spcPts val="3386"/>
              </a:lnSpc>
              <a:buFont typeface="Arial"/>
              <a:buChar char="•"/>
            </a:pPr>
            <a:r>
              <a:rPr lang="en-US" sz="2418">
                <a:solidFill>
                  <a:srgbClr val="FFFFFF"/>
                </a:solidFill>
                <a:latin typeface="Poppins"/>
                <a:ea typeface="Poppins"/>
                <a:cs typeface="Poppins"/>
                <a:sym typeface="Poppins"/>
              </a:rPr>
              <a:t>Tokenization</a:t>
            </a:r>
          </a:p>
          <a:p>
            <a:pPr algn="just" marL="522192" indent="-261096" lvl="1">
              <a:lnSpc>
                <a:spcPts val="3386"/>
              </a:lnSpc>
              <a:buFont typeface="Arial"/>
              <a:buChar char="•"/>
            </a:pPr>
            <a:r>
              <a:rPr lang="en-US" sz="2418">
                <a:solidFill>
                  <a:srgbClr val="FFFFFF"/>
                </a:solidFill>
                <a:latin typeface="Poppins"/>
                <a:ea typeface="Poppins"/>
                <a:cs typeface="Poppins"/>
                <a:sym typeface="Poppins"/>
              </a:rPr>
              <a:t> Lemmatization</a:t>
            </a:r>
          </a:p>
          <a:p>
            <a:pPr algn="just" marL="522192" indent="-261096" lvl="1">
              <a:lnSpc>
                <a:spcPts val="3386"/>
              </a:lnSpc>
              <a:buFont typeface="Arial"/>
              <a:buChar char="•"/>
            </a:pPr>
            <a:r>
              <a:rPr lang="en-US" sz="2418">
                <a:solidFill>
                  <a:srgbClr val="FFFFFF"/>
                </a:solidFill>
                <a:latin typeface="Poppins"/>
                <a:ea typeface="Poppins"/>
                <a:cs typeface="Poppins"/>
                <a:sym typeface="Poppins"/>
              </a:rPr>
              <a:t> Handling of contractions and special characters</a:t>
            </a:r>
          </a:p>
          <a:p>
            <a:pPr algn="just">
              <a:lnSpc>
                <a:spcPts val="3386"/>
              </a:lnSpc>
              <a:spcBef>
                <a:spcPct val="0"/>
              </a:spcBef>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TextBox 3" id="3"/>
          <p:cNvSpPr txBox="true"/>
          <p:nvPr/>
        </p:nvSpPr>
        <p:spPr>
          <a:xfrm rot="0">
            <a:off x="-875037" y="233710"/>
            <a:ext cx="14560734" cy="2668466"/>
          </a:xfrm>
          <a:prstGeom prst="rect">
            <a:avLst/>
          </a:prstGeom>
        </p:spPr>
        <p:txBody>
          <a:bodyPr anchor="t" rtlCol="false" tIns="0" lIns="0" bIns="0" rIns="0">
            <a:spAutoFit/>
          </a:bodyPr>
          <a:lstStyle/>
          <a:p>
            <a:pPr algn="ctr">
              <a:lnSpc>
                <a:spcPts val="9598"/>
              </a:lnSpc>
            </a:pPr>
            <a:r>
              <a:rPr lang="en-US" b="true" sz="10320">
                <a:solidFill>
                  <a:srgbClr val="FFFFFF"/>
                </a:solidFill>
                <a:latin typeface="Codec Pro Bold"/>
                <a:ea typeface="Codec Pro Bold"/>
                <a:cs typeface="Codec Pro Bold"/>
                <a:sym typeface="Codec Pro Bold"/>
              </a:rPr>
              <a:t>Exploratory Data Analysis (EDA)</a:t>
            </a:r>
          </a:p>
        </p:txBody>
      </p:sp>
      <p:sp>
        <p:nvSpPr>
          <p:cNvPr name="Freeform 4" id="4"/>
          <p:cNvSpPr/>
          <p:nvPr/>
        </p:nvSpPr>
        <p:spPr>
          <a:xfrm flipH="false" flipV="false" rot="0">
            <a:off x="186143" y="301676"/>
            <a:ext cx="561705" cy="631774"/>
          </a:xfrm>
          <a:custGeom>
            <a:avLst/>
            <a:gdLst/>
            <a:ahLst/>
            <a:cxnLst/>
            <a:rect r="r" b="b" t="t" l="l"/>
            <a:pathLst>
              <a:path h="631774" w="561705">
                <a:moveTo>
                  <a:pt x="0" y="0"/>
                </a:moveTo>
                <a:lnTo>
                  <a:pt x="561705" y="0"/>
                </a:lnTo>
                <a:lnTo>
                  <a:pt x="561705" y="631774"/>
                </a:lnTo>
                <a:lnTo>
                  <a:pt x="0" y="63177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828886" y="4408448"/>
            <a:ext cx="5756937" cy="5647265"/>
          </a:xfrm>
          <a:custGeom>
            <a:avLst/>
            <a:gdLst/>
            <a:ahLst/>
            <a:cxnLst/>
            <a:rect r="r" b="b" t="t" l="l"/>
            <a:pathLst>
              <a:path h="5647265" w="5756937">
                <a:moveTo>
                  <a:pt x="0" y="0"/>
                </a:moveTo>
                <a:lnTo>
                  <a:pt x="5756937" y="0"/>
                </a:lnTo>
                <a:lnTo>
                  <a:pt x="5756937" y="5647265"/>
                </a:lnTo>
                <a:lnTo>
                  <a:pt x="0" y="5647265"/>
                </a:lnTo>
                <a:lnTo>
                  <a:pt x="0" y="0"/>
                </a:lnTo>
                <a:close/>
              </a:path>
            </a:pathLst>
          </a:custGeom>
          <a:blipFill>
            <a:blip r:embed="rId5"/>
            <a:stretch>
              <a:fillRect l="0" t="-148" r="0" b="-148"/>
            </a:stretch>
          </a:blipFill>
        </p:spPr>
      </p:sp>
      <p:sp>
        <p:nvSpPr>
          <p:cNvPr name="Freeform 6" id="6"/>
          <p:cNvSpPr/>
          <p:nvPr/>
        </p:nvSpPr>
        <p:spPr>
          <a:xfrm flipH="false" flipV="false" rot="0">
            <a:off x="9144000" y="4408448"/>
            <a:ext cx="7786035" cy="5647265"/>
          </a:xfrm>
          <a:custGeom>
            <a:avLst/>
            <a:gdLst/>
            <a:ahLst/>
            <a:cxnLst/>
            <a:rect r="r" b="b" t="t" l="l"/>
            <a:pathLst>
              <a:path h="5647265" w="7786035">
                <a:moveTo>
                  <a:pt x="0" y="0"/>
                </a:moveTo>
                <a:lnTo>
                  <a:pt x="7786035" y="0"/>
                </a:lnTo>
                <a:lnTo>
                  <a:pt x="7786035" y="5647265"/>
                </a:lnTo>
                <a:lnTo>
                  <a:pt x="0" y="5647265"/>
                </a:lnTo>
                <a:lnTo>
                  <a:pt x="0" y="0"/>
                </a:lnTo>
                <a:close/>
              </a:path>
            </a:pathLst>
          </a:custGeom>
          <a:blipFill>
            <a:blip r:embed="rId6"/>
            <a:stretch>
              <a:fillRect l="0" t="-341" r="-8920" b="-341"/>
            </a:stretch>
          </a:blipFill>
        </p:spPr>
      </p:sp>
      <p:sp>
        <p:nvSpPr>
          <p:cNvPr name="TextBox 7" id="7"/>
          <p:cNvSpPr txBox="true"/>
          <p:nvPr/>
        </p:nvSpPr>
        <p:spPr>
          <a:xfrm rot="0">
            <a:off x="747848" y="2892651"/>
            <a:ext cx="10231022" cy="843795"/>
          </a:xfrm>
          <a:prstGeom prst="rect">
            <a:avLst/>
          </a:prstGeom>
        </p:spPr>
        <p:txBody>
          <a:bodyPr anchor="t" rtlCol="false" tIns="0" lIns="0" bIns="0" rIns="0">
            <a:spAutoFit/>
          </a:bodyPr>
          <a:lstStyle/>
          <a:p>
            <a:pPr algn="l">
              <a:lnSpc>
                <a:spcPts val="3366"/>
              </a:lnSpc>
              <a:spcBef>
                <a:spcPct val="0"/>
              </a:spcBef>
            </a:pPr>
            <a:r>
              <a:rPr lang="en-US" sz="2404">
                <a:solidFill>
                  <a:srgbClr val="FFFFFF"/>
                </a:solidFill>
                <a:latin typeface="Poppins"/>
                <a:ea typeface="Poppins"/>
                <a:cs typeface="Poppins"/>
                <a:sym typeface="Poppins"/>
              </a:rPr>
              <a:t>We performed EDA to visualize the distribution of sentiments, identify trends, and understand the dataset better. This included:</a:t>
            </a:r>
          </a:p>
        </p:txBody>
      </p:sp>
      <p:sp>
        <p:nvSpPr>
          <p:cNvPr name="TextBox 8" id="8"/>
          <p:cNvSpPr txBox="true"/>
          <p:nvPr/>
        </p:nvSpPr>
        <p:spPr>
          <a:xfrm rot="0">
            <a:off x="1554685" y="3914418"/>
            <a:ext cx="6324388" cy="436880"/>
          </a:xfrm>
          <a:prstGeom prst="rect">
            <a:avLst/>
          </a:prstGeom>
        </p:spPr>
        <p:txBody>
          <a:bodyPr anchor="t" rtlCol="false" tIns="0" lIns="0" bIns="0" rIns="0">
            <a:spAutoFit/>
          </a:bodyPr>
          <a:lstStyle/>
          <a:p>
            <a:pPr algn="ctr">
              <a:lnSpc>
                <a:spcPts val="3220"/>
              </a:lnSpc>
              <a:spcBef>
                <a:spcPct val="0"/>
              </a:spcBef>
            </a:pPr>
            <a:r>
              <a:rPr lang="en-US" b="true" sz="2300">
                <a:solidFill>
                  <a:srgbClr val="CC8963"/>
                </a:solidFill>
                <a:latin typeface="Codec Pro Bold"/>
                <a:ea typeface="Codec Pro Bold"/>
                <a:cs typeface="Codec Pro Bold"/>
                <a:sym typeface="Codec Pro Bold"/>
              </a:rPr>
              <a:t>frequency of positive and negative reviews</a:t>
            </a:r>
          </a:p>
        </p:txBody>
      </p:sp>
      <p:sp>
        <p:nvSpPr>
          <p:cNvPr name="TextBox 9" id="9"/>
          <p:cNvSpPr txBox="true"/>
          <p:nvPr/>
        </p:nvSpPr>
        <p:spPr>
          <a:xfrm rot="0">
            <a:off x="10761238" y="3914418"/>
            <a:ext cx="4539605" cy="436880"/>
          </a:xfrm>
          <a:prstGeom prst="rect">
            <a:avLst/>
          </a:prstGeom>
        </p:spPr>
        <p:txBody>
          <a:bodyPr anchor="t" rtlCol="false" tIns="0" lIns="0" bIns="0" rIns="0">
            <a:spAutoFit/>
          </a:bodyPr>
          <a:lstStyle/>
          <a:p>
            <a:pPr algn="ctr">
              <a:lnSpc>
                <a:spcPts val="3220"/>
              </a:lnSpc>
              <a:spcBef>
                <a:spcPct val="0"/>
              </a:spcBef>
            </a:pPr>
            <a:r>
              <a:rPr lang="en-US" b="true" sz="2300">
                <a:solidFill>
                  <a:srgbClr val="CC8963"/>
                </a:solidFill>
                <a:latin typeface="Codec Pro Bold"/>
                <a:ea typeface="Codec Pro Bold"/>
                <a:cs typeface="Codec Pro Bold"/>
                <a:sym typeface="Codec Pro Bold"/>
              </a:rPr>
              <a:t>Review Length Distribution</a:t>
            </a:r>
          </a:p>
        </p:txBody>
      </p:sp>
      <p:sp>
        <p:nvSpPr>
          <p:cNvPr name="TextBox 10" id="10"/>
          <p:cNvSpPr txBox="true"/>
          <p:nvPr/>
        </p:nvSpPr>
        <p:spPr>
          <a:xfrm rot="0">
            <a:off x="16421303" y="800264"/>
            <a:ext cx="986517" cy="686880"/>
          </a:xfrm>
          <a:prstGeom prst="rect">
            <a:avLst/>
          </a:prstGeom>
        </p:spPr>
        <p:txBody>
          <a:bodyPr anchor="t" rtlCol="false" tIns="0" lIns="0" bIns="0" rIns="0">
            <a:spAutoFit/>
          </a:bodyPr>
          <a:lstStyle/>
          <a:p>
            <a:pPr algn="l">
              <a:lnSpc>
                <a:spcPts val="5027"/>
              </a:lnSpc>
              <a:spcBef>
                <a:spcPct val="0"/>
              </a:spcBef>
            </a:pPr>
            <a:r>
              <a:rPr lang="en-US" sz="3590">
                <a:solidFill>
                  <a:srgbClr val="FFFFFF"/>
                </a:solidFill>
                <a:latin typeface="Academy"/>
                <a:ea typeface="Academy"/>
                <a:cs typeface="Academy"/>
                <a:sym typeface="Academy"/>
              </a:rPr>
              <a:t>05</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TextBox 3" id="3"/>
          <p:cNvSpPr txBox="true"/>
          <p:nvPr/>
        </p:nvSpPr>
        <p:spPr>
          <a:xfrm rot="0">
            <a:off x="-875037" y="233710"/>
            <a:ext cx="14560734" cy="2668466"/>
          </a:xfrm>
          <a:prstGeom prst="rect">
            <a:avLst/>
          </a:prstGeom>
        </p:spPr>
        <p:txBody>
          <a:bodyPr anchor="t" rtlCol="false" tIns="0" lIns="0" bIns="0" rIns="0">
            <a:spAutoFit/>
          </a:bodyPr>
          <a:lstStyle/>
          <a:p>
            <a:pPr algn="ctr">
              <a:lnSpc>
                <a:spcPts val="9598"/>
              </a:lnSpc>
            </a:pPr>
            <a:r>
              <a:rPr lang="en-US" b="true" sz="10320">
                <a:solidFill>
                  <a:srgbClr val="FFFFFF"/>
                </a:solidFill>
                <a:latin typeface="Codec Pro Bold"/>
                <a:ea typeface="Codec Pro Bold"/>
                <a:cs typeface="Codec Pro Bold"/>
                <a:sym typeface="Codec Pro Bold"/>
              </a:rPr>
              <a:t>Exploratory Data Analysis (EDA)</a:t>
            </a:r>
          </a:p>
        </p:txBody>
      </p:sp>
      <p:sp>
        <p:nvSpPr>
          <p:cNvPr name="Freeform 4" id="4"/>
          <p:cNvSpPr/>
          <p:nvPr/>
        </p:nvSpPr>
        <p:spPr>
          <a:xfrm flipH="false" flipV="false" rot="0">
            <a:off x="186143" y="301676"/>
            <a:ext cx="561705" cy="631774"/>
          </a:xfrm>
          <a:custGeom>
            <a:avLst/>
            <a:gdLst/>
            <a:ahLst/>
            <a:cxnLst/>
            <a:rect r="r" b="b" t="t" l="l"/>
            <a:pathLst>
              <a:path h="631774" w="561705">
                <a:moveTo>
                  <a:pt x="0" y="0"/>
                </a:moveTo>
                <a:lnTo>
                  <a:pt x="561705" y="0"/>
                </a:lnTo>
                <a:lnTo>
                  <a:pt x="561705" y="631774"/>
                </a:lnTo>
                <a:lnTo>
                  <a:pt x="0" y="63177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466995" y="4894528"/>
            <a:ext cx="8372458" cy="4544747"/>
          </a:xfrm>
          <a:custGeom>
            <a:avLst/>
            <a:gdLst/>
            <a:ahLst/>
            <a:cxnLst/>
            <a:rect r="r" b="b" t="t" l="l"/>
            <a:pathLst>
              <a:path h="4544747" w="8372458">
                <a:moveTo>
                  <a:pt x="0" y="0"/>
                </a:moveTo>
                <a:lnTo>
                  <a:pt x="8372458" y="0"/>
                </a:lnTo>
                <a:lnTo>
                  <a:pt x="8372458" y="4544747"/>
                </a:lnTo>
                <a:lnTo>
                  <a:pt x="0" y="4544747"/>
                </a:lnTo>
                <a:lnTo>
                  <a:pt x="0" y="0"/>
                </a:lnTo>
                <a:close/>
              </a:path>
            </a:pathLst>
          </a:custGeom>
          <a:blipFill>
            <a:blip r:embed="rId5"/>
            <a:stretch>
              <a:fillRect l="0" t="0" r="0" b="0"/>
            </a:stretch>
          </a:blipFill>
        </p:spPr>
      </p:sp>
      <p:sp>
        <p:nvSpPr>
          <p:cNvPr name="Freeform 6" id="6"/>
          <p:cNvSpPr/>
          <p:nvPr/>
        </p:nvSpPr>
        <p:spPr>
          <a:xfrm flipH="false" flipV="false" rot="0">
            <a:off x="9621184" y="4904053"/>
            <a:ext cx="8186175" cy="4464680"/>
          </a:xfrm>
          <a:custGeom>
            <a:avLst/>
            <a:gdLst/>
            <a:ahLst/>
            <a:cxnLst/>
            <a:rect r="r" b="b" t="t" l="l"/>
            <a:pathLst>
              <a:path h="4464680" w="8186175">
                <a:moveTo>
                  <a:pt x="0" y="0"/>
                </a:moveTo>
                <a:lnTo>
                  <a:pt x="8186176" y="0"/>
                </a:lnTo>
                <a:lnTo>
                  <a:pt x="8186176" y="4464679"/>
                </a:lnTo>
                <a:lnTo>
                  <a:pt x="0" y="4464679"/>
                </a:lnTo>
                <a:lnTo>
                  <a:pt x="0" y="0"/>
                </a:lnTo>
                <a:close/>
              </a:path>
            </a:pathLst>
          </a:custGeom>
          <a:blipFill>
            <a:blip r:embed="rId6"/>
            <a:stretch>
              <a:fillRect l="0" t="0" r="0" b="-4053"/>
            </a:stretch>
          </a:blipFill>
        </p:spPr>
      </p:sp>
      <p:sp>
        <p:nvSpPr>
          <p:cNvPr name="TextBox 7" id="7"/>
          <p:cNvSpPr txBox="true"/>
          <p:nvPr/>
        </p:nvSpPr>
        <p:spPr>
          <a:xfrm rot="0">
            <a:off x="2351029" y="4168418"/>
            <a:ext cx="4604391" cy="436880"/>
          </a:xfrm>
          <a:prstGeom prst="rect">
            <a:avLst/>
          </a:prstGeom>
        </p:spPr>
        <p:txBody>
          <a:bodyPr anchor="t" rtlCol="false" tIns="0" lIns="0" bIns="0" rIns="0">
            <a:spAutoFit/>
          </a:bodyPr>
          <a:lstStyle/>
          <a:p>
            <a:pPr algn="ctr">
              <a:lnSpc>
                <a:spcPts val="3220"/>
              </a:lnSpc>
              <a:spcBef>
                <a:spcPct val="0"/>
              </a:spcBef>
            </a:pPr>
            <a:r>
              <a:rPr lang="en-US" b="true" sz="2300">
                <a:solidFill>
                  <a:srgbClr val="CC8963"/>
                </a:solidFill>
                <a:latin typeface="Codec Pro Bold"/>
                <a:ea typeface="Codec Pro Bold"/>
                <a:cs typeface="Codec Pro Bold"/>
                <a:sym typeface="Codec Pro Bold"/>
              </a:rPr>
              <a:t>Word Cloud for Frequent Words</a:t>
            </a:r>
          </a:p>
        </p:txBody>
      </p:sp>
      <p:sp>
        <p:nvSpPr>
          <p:cNvPr name="TextBox 8" id="8"/>
          <p:cNvSpPr txBox="true"/>
          <p:nvPr/>
        </p:nvSpPr>
        <p:spPr>
          <a:xfrm rot="0">
            <a:off x="11444470" y="4168418"/>
            <a:ext cx="4539605" cy="436880"/>
          </a:xfrm>
          <a:prstGeom prst="rect">
            <a:avLst/>
          </a:prstGeom>
        </p:spPr>
        <p:txBody>
          <a:bodyPr anchor="t" rtlCol="false" tIns="0" lIns="0" bIns="0" rIns="0">
            <a:spAutoFit/>
          </a:bodyPr>
          <a:lstStyle/>
          <a:p>
            <a:pPr algn="ctr">
              <a:lnSpc>
                <a:spcPts val="3220"/>
              </a:lnSpc>
              <a:spcBef>
                <a:spcPct val="0"/>
              </a:spcBef>
            </a:pPr>
            <a:r>
              <a:rPr lang="en-US" b="true" sz="2300">
                <a:solidFill>
                  <a:srgbClr val="CC8963"/>
                </a:solidFill>
                <a:latin typeface="Codec Pro Bold"/>
                <a:ea typeface="Codec Pro Bold"/>
                <a:cs typeface="Codec Pro Bold"/>
                <a:sym typeface="Codec Pro Bold"/>
              </a:rPr>
              <a:t>Bi-gram Frequency</a:t>
            </a:r>
          </a:p>
        </p:txBody>
      </p:sp>
      <p:sp>
        <p:nvSpPr>
          <p:cNvPr name="TextBox 9" id="9"/>
          <p:cNvSpPr txBox="true"/>
          <p:nvPr/>
        </p:nvSpPr>
        <p:spPr>
          <a:xfrm rot="0">
            <a:off x="16421303" y="800264"/>
            <a:ext cx="986517" cy="686880"/>
          </a:xfrm>
          <a:prstGeom prst="rect">
            <a:avLst/>
          </a:prstGeom>
        </p:spPr>
        <p:txBody>
          <a:bodyPr anchor="t" rtlCol="false" tIns="0" lIns="0" bIns="0" rIns="0">
            <a:spAutoFit/>
          </a:bodyPr>
          <a:lstStyle/>
          <a:p>
            <a:pPr algn="l">
              <a:lnSpc>
                <a:spcPts val="5027"/>
              </a:lnSpc>
              <a:spcBef>
                <a:spcPct val="0"/>
              </a:spcBef>
            </a:pPr>
            <a:r>
              <a:rPr lang="en-US" sz="3590">
                <a:solidFill>
                  <a:srgbClr val="FFFFFF"/>
                </a:solidFill>
                <a:latin typeface="Academy"/>
                <a:ea typeface="Academy"/>
                <a:cs typeface="Academy"/>
                <a:sym typeface="Academy"/>
              </a:rPr>
              <a:t>06</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3317" t="0" r="-3317" b="0"/>
            </a:stretch>
          </a:blipFill>
        </p:spPr>
      </p:sp>
      <p:sp>
        <p:nvSpPr>
          <p:cNvPr name="Freeform 3" id="3"/>
          <p:cNvSpPr/>
          <p:nvPr/>
        </p:nvSpPr>
        <p:spPr>
          <a:xfrm flipH="false" flipV="false" rot="0">
            <a:off x="10393371" y="675587"/>
            <a:ext cx="10323592" cy="10323592"/>
          </a:xfrm>
          <a:custGeom>
            <a:avLst/>
            <a:gdLst/>
            <a:ahLst/>
            <a:cxnLst/>
            <a:rect r="r" b="b" t="t" l="l"/>
            <a:pathLst>
              <a:path h="10323592" w="10323592">
                <a:moveTo>
                  <a:pt x="0" y="0"/>
                </a:moveTo>
                <a:lnTo>
                  <a:pt x="10323592" y="0"/>
                </a:lnTo>
                <a:lnTo>
                  <a:pt x="10323592" y="10323591"/>
                </a:lnTo>
                <a:lnTo>
                  <a:pt x="0" y="10323591"/>
                </a:lnTo>
                <a:lnTo>
                  <a:pt x="0" y="0"/>
                </a:lnTo>
                <a:close/>
              </a:path>
            </a:pathLst>
          </a:custGeom>
          <a:blipFill>
            <a:blip r:embed="rId3">
              <a:alphaModFix amt="48000"/>
            </a:blip>
            <a:stretch>
              <a:fillRect l="0" t="0" r="0" b="0"/>
            </a:stretch>
          </a:blipFill>
        </p:spPr>
      </p:sp>
      <p:sp>
        <p:nvSpPr>
          <p:cNvPr name="Freeform 4" id="4"/>
          <p:cNvSpPr/>
          <p:nvPr/>
        </p:nvSpPr>
        <p:spPr>
          <a:xfrm flipH="false" flipV="false" rot="0">
            <a:off x="-1678302" y="-1121099"/>
            <a:ext cx="5216487" cy="5216487"/>
          </a:xfrm>
          <a:custGeom>
            <a:avLst/>
            <a:gdLst/>
            <a:ahLst/>
            <a:cxnLst/>
            <a:rect r="r" b="b" t="t" l="l"/>
            <a:pathLst>
              <a:path h="5216487" w="5216487">
                <a:moveTo>
                  <a:pt x="0" y="0"/>
                </a:moveTo>
                <a:lnTo>
                  <a:pt x="5216487" y="0"/>
                </a:lnTo>
                <a:lnTo>
                  <a:pt x="5216487" y="5216487"/>
                </a:lnTo>
                <a:lnTo>
                  <a:pt x="0" y="5216487"/>
                </a:lnTo>
                <a:lnTo>
                  <a:pt x="0" y="0"/>
                </a:lnTo>
                <a:close/>
              </a:path>
            </a:pathLst>
          </a:custGeom>
          <a:blipFill>
            <a:blip r:embed="rId4">
              <a:alphaModFix amt="21999"/>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894764" y="1028700"/>
            <a:ext cx="561705" cy="631774"/>
          </a:xfrm>
          <a:custGeom>
            <a:avLst/>
            <a:gdLst/>
            <a:ahLst/>
            <a:cxnLst/>
            <a:rect r="r" b="b" t="t" l="l"/>
            <a:pathLst>
              <a:path h="631774" w="561705">
                <a:moveTo>
                  <a:pt x="0" y="0"/>
                </a:moveTo>
                <a:lnTo>
                  <a:pt x="561704" y="0"/>
                </a:lnTo>
                <a:lnTo>
                  <a:pt x="561704" y="631774"/>
                </a:lnTo>
                <a:lnTo>
                  <a:pt x="0" y="63177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6" id="6"/>
          <p:cNvGrpSpPr/>
          <p:nvPr/>
        </p:nvGrpSpPr>
        <p:grpSpPr>
          <a:xfrm rot="0">
            <a:off x="12951032" y="3223723"/>
            <a:ext cx="5246370" cy="5246370"/>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8"/>
              <a:stretch>
                <a:fillRect l="0" t="-836" r="-96383" b="-9628"/>
              </a:stretch>
            </a:blipFill>
          </p:spPr>
        </p:sp>
      </p:grpSp>
      <p:sp>
        <p:nvSpPr>
          <p:cNvPr name="TextBox 8" id="8"/>
          <p:cNvSpPr txBox="true"/>
          <p:nvPr/>
        </p:nvSpPr>
        <p:spPr>
          <a:xfrm rot="0">
            <a:off x="16421303" y="800264"/>
            <a:ext cx="986517" cy="686880"/>
          </a:xfrm>
          <a:prstGeom prst="rect">
            <a:avLst/>
          </a:prstGeom>
        </p:spPr>
        <p:txBody>
          <a:bodyPr anchor="t" rtlCol="false" tIns="0" lIns="0" bIns="0" rIns="0">
            <a:spAutoFit/>
          </a:bodyPr>
          <a:lstStyle/>
          <a:p>
            <a:pPr algn="l">
              <a:lnSpc>
                <a:spcPts val="5027"/>
              </a:lnSpc>
              <a:spcBef>
                <a:spcPct val="0"/>
              </a:spcBef>
            </a:pPr>
            <a:r>
              <a:rPr lang="en-US" sz="3590">
                <a:solidFill>
                  <a:srgbClr val="FFFFFF"/>
                </a:solidFill>
                <a:latin typeface="Academy"/>
                <a:ea typeface="Academy"/>
                <a:cs typeface="Academy"/>
                <a:sym typeface="Academy"/>
              </a:rPr>
              <a:t>07</a:t>
            </a:r>
          </a:p>
        </p:txBody>
      </p:sp>
      <p:sp>
        <p:nvSpPr>
          <p:cNvPr name="TextBox 9" id="9"/>
          <p:cNvSpPr txBox="true"/>
          <p:nvPr/>
        </p:nvSpPr>
        <p:spPr>
          <a:xfrm rot="0">
            <a:off x="1847139" y="2484332"/>
            <a:ext cx="9663078" cy="2867253"/>
          </a:xfrm>
          <a:prstGeom prst="rect">
            <a:avLst/>
          </a:prstGeom>
        </p:spPr>
        <p:txBody>
          <a:bodyPr anchor="t" rtlCol="false" tIns="0" lIns="0" bIns="0" rIns="0">
            <a:spAutoFit/>
          </a:bodyPr>
          <a:lstStyle/>
          <a:p>
            <a:pPr algn="l">
              <a:lnSpc>
                <a:spcPts val="10341"/>
              </a:lnSpc>
            </a:pPr>
            <a:r>
              <a:rPr lang="en-US" sz="11120" b="true">
                <a:solidFill>
                  <a:srgbClr val="FFFFFF"/>
                </a:solidFill>
                <a:latin typeface="Codec Pro Bold"/>
                <a:ea typeface="Codec Pro Bold"/>
                <a:cs typeface="Codec Pro Bold"/>
                <a:sym typeface="Codec Pro Bold"/>
              </a:rPr>
              <a:t>Feature Engineering</a:t>
            </a:r>
          </a:p>
        </p:txBody>
      </p:sp>
      <p:sp>
        <p:nvSpPr>
          <p:cNvPr name="TextBox 10" id="10"/>
          <p:cNvSpPr txBox="true"/>
          <p:nvPr/>
        </p:nvSpPr>
        <p:spPr>
          <a:xfrm rot="0">
            <a:off x="1964431" y="5458640"/>
            <a:ext cx="6698692" cy="1291116"/>
          </a:xfrm>
          <a:prstGeom prst="rect">
            <a:avLst/>
          </a:prstGeom>
        </p:spPr>
        <p:txBody>
          <a:bodyPr anchor="t" rtlCol="false" tIns="0" lIns="0" bIns="0" rIns="0">
            <a:spAutoFit/>
          </a:bodyPr>
          <a:lstStyle/>
          <a:p>
            <a:pPr algn="just">
              <a:lnSpc>
                <a:spcPts val="3386"/>
              </a:lnSpc>
              <a:spcBef>
                <a:spcPct val="0"/>
              </a:spcBef>
            </a:pPr>
            <a:r>
              <a:rPr lang="en-US" sz="2418">
                <a:solidFill>
                  <a:srgbClr val="FFFFFF"/>
                </a:solidFill>
                <a:latin typeface="Poppins"/>
                <a:ea typeface="Poppins"/>
                <a:cs typeface="Poppins"/>
                <a:sym typeface="Poppins"/>
              </a:rPr>
              <a:t>Utilized TF-IDF vectorization to convert the review texts into numerical representations suitable for machine learning models.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DAGUHZ0mgTo</dc:identifier>
  <dcterms:modified xsi:type="dcterms:W3CDTF">2011-08-01T06:04:30Z</dcterms:modified>
  <cp:revision>1</cp:revision>
  <dc:title>Purple Futuristic Modern Artificial Intelligence Project Presentation</dc:title>
</cp:coreProperties>
</file>